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Lst>
  <p:sldSz cy="5143500" cx="9144000"/>
  <p:notesSz cx="6858000" cy="9144000"/>
  <p:embeddedFontLst>
    <p:embeddedFont>
      <p:font typeface="Roboto"/>
      <p:regular r:id="rId166"/>
      <p:bold r:id="rId167"/>
      <p:italic r:id="rId168"/>
      <p:boldItalic r:id="rId169"/>
    </p:embeddedFont>
    <p:embeddedFont>
      <p:font typeface="Helvetica Neue"/>
      <p:regular r:id="rId170"/>
      <p:bold r:id="rId171"/>
      <p:italic r:id="rId172"/>
      <p:boldItalic r:id="rId173"/>
    </p:embeddedFont>
    <p:embeddedFont>
      <p:font typeface="Source Sans Pro"/>
      <p:regular r:id="rId174"/>
      <p:bold r:id="rId175"/>
      <p:italic r:id="rId176"/>
      <p:boldItalic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72D340-A557-4673-96EA-8706F0A93AE6}">
  <a:tblStyle styleId="{3072D340-A557-4673-96EA-8706F0A93AE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DEC"/>
          </a:solidFill>
        </a:fill>
      </a:tcStyle>
    </a:wholeTbl>
    <a:band1H>
      <a:tcTxStyle/>
      <a:tcStyle>
        <a:fill>
          <a:solidFill>
            <a:srgbClr val="CAD9D7"/>
          </a:solidFill>
        </a:fill>
      </a:tcStyle>
    </a:band1H>
    <a:band2H>
      <a:tcTxStyle/>
    </a:band2H>
    <a:band1V>
      <a:tcTxStyle/>
      <a:tcStyle>
        <a:fill>
          <a:solidFill>
            <a:srgbClr val="CAD9D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176" Type="http://schemas.openxmlformats.org/officeDocument/2006/relationships/font" Target="fonts/SourceSansPro-italic.fntdata"/><Relationship Id="rId36" Type="http://schemas.openxmlformats.org/officeDocument/2006/relationships/slide" Target="slides/slide31.xml"/><Relationship Id="rId175" Type="http://schemas.openxmlformats.org/officeDocument/2006/relationships/font" Target="fonts/SourceSansPro-bold.fntdata"/><Relationship Id="rId39" Type="http://schemas.openxmlformats.org/officeDocument/2006/relationships/slide" Target="slides/slide34.xml"/><Relationship Id="rId174" Type="http://schemas.openxmlformats.org/officeDocument/2006/relationships/font" Target="fonts/SourceSansPro-regular.fntdata"/><Relationship Id="rId38" Type="http://schemas.openxmlformats.org/officeDocument/2006/relationships/slide" Target="slides/slide33.xml"/><Relationship Id="rId173" Type="http://schemas.openxmlformats.org/officeDocument/2006/relationships/font" Target="fonts/HelveticaNeue-boldItalic.fntdata"/><Relationship Id="rId177" Type="http://schemas.openxmlformats.org/officeDocument/2006/relationships/font" Target="fonts/SourceSansPr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HelveticaNeue-italic.fntdata"/><Relationship Id="rId65" Type="http://schemas.openxmlformats.org/officeDocument/2006/relationships/slide" Target="slides/slide60.xml"/><Relationship Id="rId171" Type="http://schemas.openxmlformats.org/officeDocument/2006/relationships/font" Target="fonts/HelveticaNeue-bold.fntdata"/><Relationship Id="rId68" Type="http://schemas.openxmlformats.org/officeDocument/2006/relationships/slide" Target="slides/slide63.xml"/><Relationship Id="rId170" Type="http://schemas.openxmlformats.org/officeDocument/2006/relationships/font" Target="fonts/HelveticaNeue-regular.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Roboto-boldItalic.fntdata"/><Relationship Id="rId168" Type="http://schemas.openxmlformats.org/officeDocument/2006/relationships/font" Target="fonts/Roboto-italic.fntdata"/><Relationship Id="rId167" Type="http://schemas.openxmlformats.org/officeDocument/2006/relationships/font" Target="fonts/Roboto-bold.fntdata"/><Relationship Id="rId166" Type="http://schemas.openxmlformats.org/officeDocument/2006/relationships/font" Target="fonts/Roboto-regular.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22" name="Google Shape;1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Consistency: BOSH software releases workflows are used throughout the development of the software and when the system needs to be deployed. BOSH centralized server allows users to see and track changes made to the deployed system</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Agility: BOSH tool chain integrates well with current best practices of software engineering (including Continuous Delivery) by providing ways to easily create software releases in an automated way and to update complex deployed systems with simple commands.</a:t>
            </a:r>
            <a:endParaRPr b="0" i="0" sz="1200" u="none" cap="none" strike="noStrike">
              <a:solidFill>
                <a:schemeClr val="dk1"/>
              </a:solidFill>
              <a:latin typeface="Calibri"/>
              <a:ea typeface="Calibri"/>
              <a:cs typeface="Calibri"/>
              <a:sym typeface="Calibri"/>
            </a:endParaRPr>
          </a:p>
        </p:txBody>
      </p:sp>
      <p:sp>
        <p:nvSpPr>
          <p:cNvPr id="195" name="Google Shape;195;p2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p19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35" name="Google Shape;1435;p19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19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41" name="Google Shape;1441;p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8" name="Google Shape;1448;p20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49" name="Google Shape;1449;p20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5" name="Google Shape;1455;p20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56" name="Google Shape;1456;p20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p20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63" name="Google Shape;1463;p20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2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71" name="Google Shape;1471;p20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3" name="Google Shape;1483;p20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84" name="Google Shape;1484;p20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1" name="Google Shape;1491;p2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92" name="Google Shape;1492;p21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2" name="Google Shape;1502;p2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03" name="Google Shape;1503;p21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0" name="Google Shape;1510;p2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11" name="Google Shape;1511;p21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201" name="Google Shape;20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7" name="Google Shape;1517;p2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18" name="Google Shape;1518;p21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4" name="Google Shape;1524;p2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25" name="Google Shape;1525;p21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p2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38" name="Google Shape;1538;p22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7" name="Google Shape;1547;p2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48" name="Google Shape;1548;p22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4" name="Google Shape;1554;p2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55" name="Google Shape;1555;p22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1" name="Google Shape;1561;p2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62" name="Google Shape;1562;p22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p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4" name="Google Shape;1574;p2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75" name="Google Shape;1575;p22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7" name="Google Shape;1587;p2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588" name="Google Shape;1588;p23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2" name="Google Shape;1602;p2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603" name="Google Shape;1603;p23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9" name="Google Shape;1609;p2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610" name="Google Shape;1610;p23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b="0" i="0" sz="1200" u="none" cap="none" strike="noStrike">
              <a:solidFill>
                <a:schemeClr val="dk1"/>
              </a:solidFill>
              <a:latin typeface="Calibri"/>
              <a:ea typeface="Calibri"/>
              <a:cs typeface="Calibri"/>
              <a:sym typeface="Calibri"/>
            </a:endParaRPr>
          </a:p>
        </p:txBody>
      </p:sp>
      <p:sp>
        <p:nvSpPr>
          <p:cNvPr id="219" name="Google Shape;219;p2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6" name="Google Shape;1616;p2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617" name="Google Shape;1617;p23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2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682" name="Google Shape;1682;p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p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9" name="Google Shape;1689;p24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690" name="Google Shape;1690;p24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7" name="Google Shape;1697;p24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698" name="Google Shape;1698;p24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5" name="Google Shape;1705;p2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06" name="Google Shape;1706;p24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3" name="Google Shape;1713;p2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14" name="Google Shape;1714;p24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1" name="Google Shape;1721;p24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22" name="Google Shape;1722;p24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p25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30" name="Google Shape;1730;p25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7" name="Google Shape;1737;p25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38" name="Google Shape;1738;p25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5" name="Google Shape;1745;p2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46" name="Google Shape;1746;p25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3" name="Google Shape;1753;p2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54" name="Google Shape;1754;p25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1" name="Google Shape;1761;p2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62" name="Google Shape;1762;p25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9" name="Google Shape;1769;p26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70" name="Google Shape;1770;p26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6" name="Google Shape;1776;p2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77" name="Google Shape;1777;p26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3" name="Google Shape;1783;p2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84" name="Google Shape;1784;p26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0" name="Google Shape;1790;p2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91" name="Google Shape;1791;p26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8" name="Google Shape;1798;p2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99" name="Google Shape;1799;p26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p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6" name="Google Shape;1806;p2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07" name="Google Shape;1807;p27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4" name="Google Shape;1814;p2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15" name="Google Shape;1815;p27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p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2" name="Google Shape;1822;p2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23" name="Google Shape;1823;p27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0" name="Google Shape;1830;p27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31" name="Google Shape;1831;p27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8" name="Google Shape;1838;p2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39" name="Google Shape;1839;p27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6" name="Google Shape;1846;p28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47" name="Google Shape;1847;p28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4" name="Google Shape;1854;p2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55" name="Google Shape;1855;p28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p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5" name="Google Shape;1865;p28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66" name="Google Shape;1866;p28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2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73" name="Google Shape;1873;p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0" name="Google Shape;1880;p28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81" name="Google Shape;1881;p28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7" name="Google Shape;1897;p2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98" name="Google Shape;1898;p29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5" name="Google Shape;1905;p29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906" name="Google Shape;1906;p29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3" name="Google Shape;1913;p2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914" name="Google Shape;1914;p29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1" name="Google Shape;1921;p29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922" name="Google Shape;1922;p29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p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9" name="Google Shape;1929;p29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930" name="Google Shape;1930;p29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7" name="Google Shape;1937;p30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938" name="Google Shape;1938;p30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p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5" name="Google Shape;1945;p30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946" name="Google Shape;1946;p30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p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3" name="Google Shape;1953;p30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954" name="Google Shape;1954;p30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p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1" name="Google Shape;1981;p3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982" name="Google Shape;1982;p30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4" name="Google Shape;1994;p30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995" name="Google Shape;1995;p30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2" name="Google Shape;2002;p3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2003" name="Google Shape;2003;p31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3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2009" name="Google Shape;2009;p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p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6" name="Google Shape;2016;p3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2017" name="Google Shape;2017;p31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3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2023" name="Google Shape;2023;p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268" name="Google Shape;26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21" name="Google Shape;32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41" name="Google Shape;34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30" name="Google Shape;13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49" name="Google Shape;349;p3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56" name="Google Shape;356;p3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4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63" name="Google Shape;363;p4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4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72" name="Google Shape;372;p4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80" name="Google Shape;380;p4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88" name="Google Shape;388;p4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95" name="Google Shape;39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5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b="0" i="0" sz="1200" u="none" cap="none" strike="noStrike">
              <a:solidFill>
                <a:schemeClr val="dk1"/>
              </a:solidFill>
              <a:latin typeface="Calibri"/>
              <a:ea typeface="Calibri"/>
              <a:cs typeface="Calibri"/>
              <a:sym typeface="Calibri"/>
            </a:endParaRPr>
          </a:p>
        </p:txBody>
      </p:sp>
      <p:sp>
        <p:nvSpPr>
          <p:cNvPr id="403" name="Google Shape;403;p5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5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A stemcell is a versioned Operating System image wrapped with IaaS specific packaging.</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The Cloud Foundry BOSH team is responsible for producing and maintaining an official set of stemcells. Cloud Foundry currently supports Ubuntu Trusty and CentOS 6.5 on vSphere, AWS, OpenStack, and vCloud infrastructures.</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Stemcells are distributed as tarballs.</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By introducing the concept of a stemcell, the following problems have been solved:</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Capturing a base Operating System image</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Versioning changes to the Operating System image</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Reusing base Operating System images across VMs of different types</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Reusing base Operating System images across different IaaS</a:t>
            </a:r>
            <a:endParaRPr b="0" i="0" sz="1200" u="none" cap="none" strike="noStrike">
              <a:solidFill>
                <a:schemeClr val="dk1"/>
              </a:solidFill>
              <a:latin typeface="Calibri"/>
              <a:ea typeface="Calibri"/>
              <a:cs typeface="Calibri"/>
              <a:sym typeface="Calibri"/>
            </a:endParaRPr>
          </a:p>
        </p:txBody>
      </p:sp>
      <p:sp>
        <p:nvSpPr>
          <p:cNvPr id="421" name="Google Shape;421;p5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28" name="Google Shape;428;p5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36" name="Google Shape;13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A release is a versioned collection of configuration properties, configuration templates, start up scripts, source code, binary artifacts, and anything else required to build and deploy software in a reproducible way.</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There are two common formats in which releases are distributed: artifacts checked into a git repository and as a single tarball.</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By introducing the concept of a release, the following concerns are addressed:</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Capturing all needed configuration options and scripts for deployment of the software</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Recording and keeping track of all dependencies for the software</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Versioning and keeping track of software releases</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Creating releases that can be IaaS agnostic</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Creating releases that are self-contained and do not require internet access for deployment</a:t>
            </a:r>
            <a:endParaRPr b="0" i="0" sz="1200" u="none" cap="none" strike="noStrike">
              <a:solidFill>
                <a:schemeClr val="dk1"/>
              </a:solidFill>
              <a:latin typeface="Calibri"/>
              <a:ea typeface="Calibri"/>
              <a:cs typeface="Calibri"/>
              <a:sym typeface="Calibri"/>
            </a:endParaRPr>
          </a:p>
        </p:txBody>
      </p:sp>
      <p:sp>
        <p:nvSpPr>
          <p:cNvPr id="436" name="Google Shape;436;p5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A stemcell is a versioned Operating System image wrapped with IaaS specific packaging.</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The Cloud Foundry BOSH team is responsible for producing and maintaining an official set of stemcells. Cloud Foundry currently supports Ubuntu Trusty and CentOS 6.5 on vSphere, AWS, OpenStack, and vCloud infrastructures.</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Stemcells are distributed as tarballs.</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By introducing the concept of a stemcell, the following problems have been solved:</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Capturing a base Operating System image</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Versioning changes to the Operating System image</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Reusing base Operating System images across VMs of different types</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Reusing base Operating System images across different IaaS</a:t>
            </a:r>
            <a:endParaRPr b="0" i="0" sz="1200" u="none" cap="none" strike="noStrike">
              <a:solidFill>
                <a:schemeClr val="dk1"/>
              </a:solidFill>
              <a:latin typeface="Calibri"/>
              <a:ea typeface="Calibri"/>
              <a:cs typeface="Calibri"/>
              <a:sym typeface="Calibri"/>
            </a:endParaRPr>
          </a:p>
        </p:txBody>
      </p:sp>
      <p:sp>
        <p:nvSpPr>
          <p:cNvPr id="443" name="Google Shape;443;p5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6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51" name="Google Shape;451;p6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58" name="Google Shape;458;p6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66" name="Google Shape;466;p6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78" name="Google Shape;478;p6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90" name="Google Shape;490;p6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497" name="Google Shape;497;p7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521" name="Google Shape;521;p7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555" name="Google Shape;555;p7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7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571" name="Google Shape;571;p7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583" name="Google Shape;583;p7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8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591" name="Google Shape;591;p8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598" name="Google Shape;598;p8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8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614" name="Google Shape;614;p8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628" name="Google Shape;628;p8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8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648" name="Google Shape;648;p8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660" name="Google Shape;660;p9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9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674" name="Google Shape;674;p9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p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684" name="Google Shape;684;p9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9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700" name="Google Shape;700;p9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9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718" name="Google Shape;718;p9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10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727" name="Google Shape;727;p10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p10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746" name="Google Shape;746;p10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10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768" name="Google Shape;768;p10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10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791" name="Google Shape;791;p10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p10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813" name="Google Shape;813;p10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p1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833" name="Google Shape;833;p11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1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841" name="Google Shape;841;p11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1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849" name="Google Shape;849;p11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228600" lvl="0" marL="228600" marR="0" rtl="0" algn="l">
              <a:spcBef>
                <a:spcPts val="0"/>
              </a:spcBef>
              <a:spcAft>
                <a:spcPts val="0"/>
              </a:spcAft>
              <a:buClr>
                <a:schemeClr val="dk1"/>
              </a:buClr>
              <a:buSzPts val="1200"/>
              <a:buFont typeface="Arial"/>
              <a:buAutoNum type="arabicPeriod"/>
            </a:pPr>
            <a:r>
              <a:rPr b="0" i="0" lang="en-US" sz="1200" u="none" cap="none" strike="noStrike">
                <a:solidFill>
                  <a:schemeClr val="dk1"/>
                </a:solidFill>
                <a:latin typeface="Calibri"/>
                <a:ea typeface="Calibri"/>
                <a:cs typeface="Calibri"/>
                <a:sym typeface="Calibri"/>
              </a:rPr>
              <a:t>No Disturbances: Cell phones should be turned in silent mode at the beginning of the workshop and should remain off until the end except during breaks. Avoid side conversations – if you are unclear about the topic being discussed or the instructions, please ask the facilitator to clarify.</a:t>
            </a:r>
            <a:endParaRPr b="0" i="0" sz="1200" u="none" cap="none" strike="noStrike">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200"/>
              <a:buFont typeface="Arial"/>
              <a:buAutoNum type="arabicPeriod"/>
            </a:pPr>
            <a:r>
              <a:rPr b="0" i="0" lang="en-US" sz="1200" u="none" cap="none" strike="noStrike">
                <a:solidFill>
                  <a:schemeClr val="dk1"/>
                </a:solidFill>
                <a:latin typeface="Calibri"/>
                <a:ea typeface="Calibri"/>
                <a:cs typeface="Calibri"/>
                <a:sym typeface="Calibri"/>
              </a:rPr>
              <a:t>Respect Others: Respect each other, yourselves, and the trainer. Do not speak when someone else is speaking. Listen actively. The trainer will be facilitating the discussions with your assistance.</a:t>
            </a:r>
            <a:endParaRPr b="0" i="0" sz="1200" u="none" cap="none" strike="noStrike">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200"/>
              <a:buFont typeface="Arial"/>
              <a:buAutoNum type="arabicPeriod"/>
            </a:pPr>
            <a:r>
              <a:rPr b="0" i="0" lang="en-US" sz="1200" u="none" cap="none" strike="noStrike">
                <a:solidFill>
                  <a:schemeClr val="dk1"/>
                </a:solidFill>
                <a:latin typeface="Calibri"/>
                <a:ea typeface="Calibri"/>
                <a:cs typeface="Calibri"/>
                <a:sym typeface="Calibri"/>
              </a:rPr>
              <a:t>Participation: You are your own best resource. Much of the content of the training will be coming from you. Each one of you brings a wealth of experience to the program. The workshop can only be successful if it is a two-way process and if everyone participates fully. Give everyone a chance to contribute and encourage others to do so.</a:t>
            </a:r>
            <a:endParaRPr b="0" i="0" sz="1200" u="none" cap="none" strike="noStrike">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200"/>
              <a:buFont typeface="Arial"/>
              <a:buAutoNum type="arabicPeriod"/>
            </a:pPr>
            <a:r>
              <a:rPr b="0" i="0" lang="en-US" sz="1200" u="none" cap="none" strike="noStrike">
                <a:solidFill>
                  <a:schemeClr val="dk1"/>
                </a:solidFill>
                <a:latin typeface="Calibri"/>
                <a:ea typeface="Calibri"/>
                <a:cs typeface="Calibri"/>
                <a:sym typeface="Calibri"/>
              </a:rPr>
              <a:t>Ask Questions: There are no stupid questions. If you do have a question you don’t want to ask in front of others, ask it privately during a break. Please do not think any question you have is unimportant.</a:t>
            </a:r>
            <a:endParaRPr b="0" i="0" sz="1200" u="none" cap="none" strike="noStrike">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200"/>
              <a:buFont typeface="Arial"/>
              <a:buAutoNum type="arabicPeriod"/>
            </a:pPr>
            <a:r>
              <a:rPr b="0" i="0" lang="en-US" sz="1200" u="none" cap="none" strike="noStrike">
                <a:solidFill>
                  <a:schemeClr val="dk1"/>
                </a:solidFill>
                <a:latin typeface="Calibri"/>
                <a:ea typeface="Calibri"/>
                <a:cs typeface="Calibri"/>
                <a:sym typeface="Calibri"/>
              </a:rPr>
              <a:t>Give your honest feedback: At the end of each day you will be given a form for your feedback on making this training better next time. Please be honest! Constructive criticism is appreciated and is the only way that we can improve.</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67" name="Google Shape;167;p1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1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856" name="Google Shape;856;p11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1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875" name="Google Shape;875;p11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p1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882" name="Google Shape;882;p12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p1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889" name="Google Shape;889;p12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 name="Google Shape;906;p1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07" name="Google Shape;907;p12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1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34" name="Google Shape;934;p12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40" name="Google Shape;940;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p1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48" name="Google Shape;948;p13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p1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55" name="Google Shape;955;p13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1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63" name="Google Shape;963;p13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73" name="Google Shape;17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1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71" name="Google Shape;971;p13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1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86" name="Google Shape;986;p13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6" name="Google Shape;996;p14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997" name="Google Shape;997;p14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p14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008" name="Google Shape;1008;p14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1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016" name="Google Shape;1016;p14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p1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034" name="Google Shape;1034;p14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p14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047" name="Google Shape;1047;p14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p15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057" name="Google Shape;1057;p15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5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072" name="Google Shape;1072;p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p1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080" name="Google Shape;1080;p15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BOSH allows individual developers and teams to easily version, package and deploy software in a reproducible manner.</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b="0" i="0" sz="1200" u="none" cap="none" strike="noStrike">
              <a:solidFill>
                <a:schemeClr val="dk1"/>
              </a:solidFill>
              <a:latin typeface="Calibri"/>
              <a:ea typeface="Calibri"/>
              <a:cs typeface="Calibri"/>
              <a:sym typeface="Calibri"/>
            </a:endParaRPr>
          </a:p>
        </p:txBody>
      </p:sp>
      <p:sp>
        <p:nvSpPr>
          <p:cNvPr id="181" name="Google Shape;181;p1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7" name="Google Shape;1087;p1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088" name="Google Shape;1088;p15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1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096" name="Google Shape;1096;p15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p16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04" name="Google Shape;1104;p16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p1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13" name="Google Shape;1113;p16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p1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21" name="Google Shape;1121;p16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p1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32" name="Google Shape;1132;p16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p1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41" name="Google Shape;1141;p16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p1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50" name="Google Shape;1150;p17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0" name="Google Shape;1160;p1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61" name="Google Shape;1161;p17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p1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68" name="Google Shape;1168;p17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BOSH was purposefully constructed to address the four principles of modern Release Engineering:</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endParaRPr/>
          </a:p>
          <a:p>
            <a:pPr indent="0" lvl="0" marL="0" marR="0" rtl="0" algn="l">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Reproducibility: BOSH tool chain provides a centralized server that manages software releases, Operating System images, persistent data, and system configuration. It provides a clear and simple way of operating a deployed system.</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88" name="Google Shape;188;p1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4" name="Google Shape;1174;p17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75" name="Google Shape;1175;p17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1" name="Google Shape;1181;p1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182" name="Google Shape;1182;p17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9" name="Google Shape;1249;p18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250" name="Google Shape;1250;p18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p1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319" name="Google Shape;1319;p18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p18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391" name="Google Shape;1391;p18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p1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399" name="Google Shape;1399;p18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p18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06" name="Google Shape;1406;p189: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19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14" name="Google Shape;1414;p191: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0" name="Google Shape;1420;p19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21" name="Google Shape;1421;p19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7" name="Google Shape;1427;p1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1428" name="Google Shape;1428;p195: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457199" y="342231"/>
            <a:ext cx="6662271"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4" name="Google Shape;14;p2"/>
          <p:cNvSpPr txBox="1"/>
          <p:nvPr>
            <p:ph idx="1" type="body"/>
          </p:nvPr>
        </p:nvSpPr>
        <p:spPr>
          <a:xfrm>
            <a:off x="457200" y="1519380"/>
            <a:ext cx="8229600" cy="307524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381000" lvl="1" marL="914400" marR="0" rtl="0" algn="l">
              <a:lnSpc>
                <a:spcPct val="100000"/>
              </a:lnSpc>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15" name="Google Shape;15;p2"/>
          <p:cNvCxnSpPr/>
          <p:nvPr/>
        </p:nvCxnSpPr>
        <p:spPr>
          <a:xfrm>
            <a:off x="0" y="952605"/>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60" name="Shape 60"/>
        <p:cNvGrpSpPr/>
        <p:nvPr/>
      </p:nvGrpSpPr>
      <p:grpSpPr>
        <a:xfrm>
          <a:off x="0" y="0"/>
          <a:ext cx="0" cy="0"/>
          <a:chOff x="0" y="0"/>
          <a:chExt cx="0" cy="0"/>
        </a:xfrm>
      </p:grpSpPr>
      <p:sp>
        <p:nvSpPr>
          <p:cNvPr id="61" name="Google Shape;61;p11"/>
          <p:cNvSpPr txBox="1"/>
          <p:nvPr>
            <p:ph type="title"/>
          </p:nvPr>
        </p:nvSpPr>
        <p:spPr>
          <a:xfrm>
            <a:off x="457199" y="342231"/>
            <a:ext cx="6662271"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62" name="Google Shape;62;p11"/>
          <p:cNvSpPr txBox="1"/>
          <p:nvPr>
            <p:ph idx="1" type="body"/>
          </p:nvPr>
        </p:nvSpPr>
        <p:spPr>
          <a:xfrm>
            <a:off x="457200" y="1200150"/>
            <a:ext cx="4038599" cy="339447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20"/>
              </a:spcBef>
              <a:spcAft>
                <a:spcPts val="0"/>
              </a:spcAft>
              <a:buClr>
                <a:srgbClr val="878787"/>
              </a:buClr>
              <a:buSzPts val="2800"/>
              <a:buFont typeface="Arial"/>
              <a:buNone/>
              <a:defRPr b="0" i="0" sz="1600" u="none" cap="none" strike="noStrike">
                <a:solidFill>
                  <a:srgbClr val="878787"/>
                </a:solidFill>
                <a:latin typeface="Source Sans Pro"/>
                <a:ea typeface="Source Sans Pro"/>
                <a:cs typeface="Source Sans Pro"/>
                <a:sym typeface="Source Sans Pro"/>
              </a:defRPr>
            </a:lvl1pPr>
            <a:lvl2pPr indent="-228600" lvl="1" marL="914400" marR="0" rtl="0" algn="l">
              <a:lnSpc>
                <a:spcPct val="100000"/>
              </a:lnSpc>
              <a:spcBef>
                <a:spcPts val="600"/>
              </a:spcBef>
              <a:spcAft>
                <a:spcPts val="0"/>
              </a:spcAft>
              <a:buClr>
                <a:srgbClr val="878787"/>
              </a:buClr>
              <a:buSzPts val="2400"/>
              <a:buFont typeface="Arial"/>
              <a:buNone/>
              <a:defRPr b="0" i="0" sz="16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280"/>
              </a:spcBef>
              <a:spcAft>
                <a:spcPts val="0"/>
              </a:spcAft>
              <a:buClr>
                <a:srgbClr val="878787"/>
              </a:buClr>
              <a:buSzPts val="2000"/>
              <a:buFont typeface="Arial"/>
              <a:buNone/>
              <a:defRPr b="0" i="0" sz="14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240"/>
              </a:spcBef>
              <a:spcAft>
                <a:spcPts val="0"/>
              </a:spcAft>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240"/>
              </a:spcBef>
              <a:spcAft>
                <a:spcPts val="0"/>
              </a:spcAft>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63" name="Google Shape;63;p11"/>
          <p:cNvSpPr txBox="1"/>
          <p:nvPr>
            <p:ph idx="2" type="body"/>
          </p:nvPr>
        </p:nvSpPr>
        <p:spPr>
          <a:xfrm>
            <a:off x="4662394" y="3832344"/>
            <a:ext cx="4070350" cy="66516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20"/>
              </a:spcBef>
              <a:spcAft>
                <a:spcPts val="0"/>
              </a:spcAft>
              <a:buClr>
                <a:srgbClr val="BFBFBF"/>
              </a:buClr>
              <a:buSzPts val="2800"/>
              <a:buFont typeface="Arial"/>
              <a:buNone/>
              <a:defRPr b="0" i="1" sz="1100" u="none" cap="none" strike="noStrike">
                <a:solidFill>
                  <a:srgbClr val="BFBFBF"/>
                </a:solidFill>
                <a:latin typeface="Source Sans Pro"/>
                <a:ea typeface="Source Sans Pro"/>
                <a:cs typeface="Source Sans Pro"/>
                <a:sym typeface="Source Sans Pro"/>
              </a:defRPr>
            </a:lvl1pPr>
            <a:lvl2pPr indent="-228600" lvl="1" marL="914400" marR="0" rtl="0" algn="l">
              <a:lnSpc>
                <a:spcPct val="100000"/>
              </a:lnSpc>
              <a:spcBef>
                <a:spcPts val="240"/>
              </a:spcBef>
              <a:spcAft>
                <a:spcPts val="0"/>
              </a:spcAft>
              <a:buClr>
                <a:srgbClr val="878787"/>
              </a:buClr>
              <a:buSzPts val="2400"/>
              <a:buFont typeface="Arial"/>
              <a:buNone/>
              <a:defRPr b="0" i="0" sz="12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220"/>
              </a:spcBef>
              <a:spcAft>
                <a:spcPts val="0"/>
              </a:spcAft>
              <a:buClr>
                <a:srgbClr val="878787"/>
              </a:buClr>
              <a:buSzPts val="2000"/>
              <a:buFont typeface="Arial"/>
              <a:buNone/>
              <a:defRPr b="0" i="0" sz="11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210"/>
              </a:spcBef>
              <a:spcAft>
                <a:spcPts val="0"/>
              </a:spcAft>
              <a:buClr>
                <a:srgbClr val="878787"/>
              </a:buClr>
              <a:buSzPts val="1800"/>
              <a:buFont typeface="Arial"/>
              <a:buNone/>
              <a:defRPr b="0" i="0" sz="105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210"/>
              </a:spcBef>
              <a:spcAft>
                <a:spcPts val="0"/>
              </a:spcAft>
              <a:buClr>
                <a:srgbClr val="878787"/>
              </a:buClr>
              <a:buSzPts val="1800"/>
              <a:buFont typeface="Arial"/>
              <a:buNone/>
              <a:defRPr b="0" i="0" sz="105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64" name="Google Shape;64;p11"/>
          <p:cNvSpPr/>
          <p:nvPr>
            <p:ph idx="3" type="pic"/>
          </p:nvPr>
        </p:nvSpPr>
        <p:spPr>
          <a:xfrm>
            <a:off x="4662487" y="1200150"/>
            <a:ext cx="4070350" cy="2430555"/>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cxnSp>
        <p:nvCxnSpPr>
          <p:cNvPr id="65" name="Google Shape;65;p11"/>
          <p:cNvCxnSpPr/>
          <p:nvPr/>
        </p:nvCxnSpPr>
        <p:spPr>
          <a:xfrm>
            <a:off x="0" y="952605"/>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12"/>
          <p:cNvSpPr txBox="1"/>
          <p:nvPr>
            <p:ph type="title"/>
          </p:nvPr>
        </p:nvSpPr>
        <p:spPr>
          <a:xfrm>
            <a:off x="457199" y="342231"/>
            <a:ext cx="6662271"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68" name="Google Shape;68;p12"/>
          <p:cNvSpPr txBox="1"/>
          <p:nvPr>
            <p:ph idx="1" type="body"/>
          </p:nvPr>
        </p:nvSpPr>
        <p:spPr>
          <a:xfrm>
            <a:off x="457200" y="1151334"/>
            <a:ext cx="4040187" cy="753599"/>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rgbClr val="878787"/>
              </a:buClr>
              <a:buSzPts val="2800"/>
              <a:buFont typeface="Arial"/>
              <a:buNone/>
              <a:defRPr b="1" i="0" sz="2400" u="none" cap="none" strike="noStrike">
                <a:solidFill>
                  <a:srgbClr val="878787"/>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69" name="Google Shape;69;p12"/>
          <p:cNvSpPr txBox="1"/>
          <p:nvPr>
            <p:ph idx="2" type="body"/>
          </p:nvPr>
        </p:nvSpPr>
        <p:spPr>
          <a:xfrm>
            <a:off x="457200" y="2016580"/>
            <a:ext cx="4040187" cy="2578042"/>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1pPr>
            <a:lvl2pPr indent="-355600" lvl="1" marL="9144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55600" lvl="2" marL="13716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55600" lvl="3" marL="18288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4pPr>
            <a:lvl5pPr indent="-355600" lvl="4" marL="22860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70" name="Google Shape;70;p12"/>
          <p:cNvSpPr txBox="1"/>
          <p:nvPr>
            <p:ph idx="3" type="body"/>
          </p:nvPr>
        </p:nvSpPr>
        <p:spPr>
          <a:xfrm>
            <a:off x="4645026" y="1151334"/>
            <a:ext cx="4041774" cy="753599"/>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rgbClr val="878787"/>
              </a:buClr>
              <a:buSzPts val="2800"/>
              <a:buFont typeface="Arial"/>
              <a:buNone/>
              <a:defRPr b="1" i="0" sz="2400" u="none" cap="none" strike="noStrike">
                <a:solidFill>
                  <a:srgbClr val="878787"/>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71" name="Google Shape;71;p12"/>
          <p:cNvSpPr txBox="1"/>
          <p:nvPr>
            <p:ph idx="4" type="body"/>
          </p:nvPr>
        </p:nvSpPr>
        <p:spPr>
          <a:xfrm>
            <a:off x="4645026" y="2016580"/>
            <a:ext cx="4041774" cy="2578042"/>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1pPr>
            <a:lvl2pPr indent="-355600" lvl="1" marL="9144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55600" lvl="2" marL="13716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55600" lvl="3" marL="18288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4pPr>
            <a:lvl5pPr indent="-355600" lvl="4" marL="22860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72" name="Google Shape;72;p12"/>
          <p:cNvCxnSpPr/>
          <p:nvPr/>
        </p:nvCxnSpPr>
        <p:spPr>
          <a:xfrm>
            <a:off x="0" y="952605"/>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3" name="Shape 73"/>
        <p:cNvGrpSpPr/>
        <p:nvPr/>
      </p:nvGrpSpPr>
      <p:grpSpPr>
        <a:xfrm>
          <a:off x="0" y="0"/>
          <a:ext cx="0" cy="0"/>
          <a:chOff x="0" y="0"/>
          <a:chExt cx="0" cy="0"/>
        </a:xfrm>
      </p:grpSpPr>
      <p:sp>
        <p:nvSpPr>
          <p:cNvPr id="74" name="Google Shape;74;p13"/>
          <p:cNvSpPr/>
          <p:nvPr/>
        </p:nvSpPr>
        <p:spPr>
          <a:xfrm>
            <a:off x="0" y="0"/>
            <a:ext cx="9144000" cy="51434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75" name="Google Shape;75;p13"/>
          <p:cNvSpPr txBox="1"/>
          <p:nvPr>
            <p:ph type="title"/>
          </p:nvPr>
        </p:nvSpPr>
        <p:spPr>
          <a:xfrm>
            <a:off x="0" y="373780"/>
            <a:ext cx="9144000" cy="300461"/>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400"/>
              <a:buFont typeface="Source Sans Pro"/>
              <a:buNone/>
              <a:defRPr b="1" i="0" sz="1800" u="none" cap="none" strike="noStrike">
                <a:solidFill>
                  <a:schemeClr val="accen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76" name="Google Shape;76;p13"/>
          <p:cNvSpPr txBox="1"/>
          <p:nvPr>
            <p:ph idx="1" type="body"/>
          </p:nvPr>
        </p:nvSpPr>
        <p:spPr>
          <a:xfrm>
            <a:off x="1042146" y="1770528"/>
            <a:ext cx="7059705" cy="1377484"/>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560"/>
              </a:spcBef>
              <a:spcAft>
                <a:spcPts val="0"/>
              </a:spcAft>
              <a:buClr>
                <a:srgbClr val="FFFFFF"/>
              </a:buClr>
              <a:buSzPts val="2800"/>
              <a:buFont typeface="Arial"/>
              <a:buNone/>
              <a:defRPr b="0" i="0" sz="2800" u="none" cap="none" strike="noStrike">
                <a:solidFill>
                  <a:srgbClr val="FFFFFF"/>
                </a:solidFill>
                <a:latin typeface="Source Sans Pro"/>
                <a:ea typeface="Source Sans Pro"/>
                <a:cs typeface="Source Sans Pro"/>
                <a:sym typeface="Source Sans Pro"/>
              </a:defRPr>
            </a:lvl1pPr>
            <a:lvl2pPr indent="-228600" lvl="1" marL="914400" marR="0" rtl="0" algn="ctr">
              <a:lnSpc>
                <a:spcPct val="100000"/>
              </a:lnSpc>
              <a:spcBef>
                <a:spcPts val="480"/>
              </a:spcBef>
              <a:spcAft>
                <a:spcPts val="0"/>
              </a:spcAft>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2pPr>
            <a:lvl3pPr indent="-228600" lvl="2" marL="1371600" marR="0" rtl="0" algn="ctr">
              <a:lnSpc>
                <a:spcPct val="100000"/>
              </a:lnSpc>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ctr">
              <a:lnSpc>
                <a:spcPct val="100000"/>
              </a:lnSpc>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ctr">
              <a:lnSpc>
                <a:spcPct val="100000"/>
              </a:lnSpc>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pic>
        <p:nvPicPr>
          <p:cNvPr id="77" name="Google Shape;77;p13"/>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14"/>
          <p:cNvSpPr/>
          <p:nvPr/>
        </p:nvSpPr>
        <p:spPr>
          <a:xfrm>
            <a:off x="-67234" y="-126998"/>
            <a:ext cx="9226176" cy="5285440"/>
          </a:xfrm>
          <a:prstGeom prst="rect">
            <a:avLst/>
          </a:prstGeom>
          <a:solidFill>
            <a:srgbClr val="97AC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accent3"/>
              </a:solidFill>
              <a:latin typeface="Source Sans Pro"/>
              <a:ea typeface="Source Sans Pro"/>
              <a:cs typeface="Source Sans Pro"/>
              <a:sym typeface="Source Sans Pro"/>
            </a:endParaRPr>
          </a:p>
        </p:txBody>
      </p:sp>
      <p:sp>
        <p:nvSpPr>
          <p:cNvPr id="80" name="Google Shape;80;p14"/>
          <p:cNvSpPr txBox="1"/>
          <p:nvPr>
            <p:ph type="title"/>
          </p:nvPr>
        </p:nvSpPr>
        <p:spPr>
          <a:xfrm>
            <a:off x="239056" y="465166"/>
            <a:ext cx="8516470" cy="376791"/>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81" name="Google Shape;81;p14"/>
          <p:cNvSpPr/>
          <p:nvPr>
            <p:ph idx="2" type="pic"/>
          </p:nvPr>
        </p:nvSpPr>
        <p:spPr>
          <a:xfrm>
            <a:off x="-82176" y="1105646"/>
            <a:ext cx="9226176" cy="403785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Source Sans Pro"/>
              <a:buNone/>
              <a:defRPr b="0" i="0" sz="3200" u="none" cap="none" strike="noStrike">
                <a:solidFill>
                  <a:schemeClr val="dk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dk1"/>
              </a:buClr>
              <a:buSzPts val="1400"/>
              <a:buFont typeface="Source Sans Pro"/>
              <a:buNone/>
              <a:defRPr b="0" i="0" sz="2800" u="none" cap="none" strike="noStrike">
                <a:solidFill>
                  <a:schemeClr val="dk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dk1"/>
              </a:buClr>
              <a:buSzPts val="1400"/>
              <a:buFont typeface="Source Sans Pro"/>
              <a:buNone/>
              <a:defRPr b="0" i="0" sz="2400" u="none" cap="none" strike="noStrike">
                <a:solidFill>
                  <a:schemeClr val="dk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9pPr>
          </a:lstStyle>
          <a:p/>
        </p:txBody>
      </p:sp>
      <p:sp>
        <p:nvSpPr>
          <p:cNvPr id="82" name="Google Shape;82;p14"/>
          <p:cNvSpPr txBox="1"/>
          <p:nvPr>
            <p:ph idx="1" type="body"/>
          </p:nvPr>
        </p:nvSpPr>
        <p:spPr>
          <a:xfrm>
            <a:off x="239056" y="157381"/>
            <a:ext cx="8516470" cy="22921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40"/>
              </a:spcBef>
              <a:spcAft>
                <a:spcPts val="0"/>
              </a:spcAft>
              <a:buClr>
                <a:schemeClr val="dk2"/>
              </a:buClr>
              <a:buSzPts val="2800"/>
              <a:buFont typeface="Arial"/>
              <a:buNone/>
              <a:defRPr b="1" i="0" sz="1200" u="none" cap="none" strike="noStrike">
                <a:solidFill>
                  <a:schemeClr val="dk2"/>
                </a:solidFill>
                <a:latin typeface="Source Sans Pro"/>
                <a:ea typeface="Source Sans Pro"/>
                <a:cs typeface="Source Sans Pro"/>
                <a:sym typeface="Source Sans Pro"/>
              </a:defRPr>
            </a:lvl1pPr>
            <a:lvl2pPr indent="-228600" lvl="1" marL="914400" marR="0" rtl="0" algn="l">
              <a:lnSpc>
                <a:spcPct val="100000"/>
              </a:lnSpc>
              <a:spcBef>
                <a:spcPts val="240"/>
              </a:spcBef>
              <a:spcAft>
                <a:spcPts val="0"/>
              </a:spcAft>
              <a:buClr>
                <a:srgbClr val="878787"/>
              </a:buClr>
              <a:buSzPts val="2400"/>
              <a:buFont typeface="Arial"/>
              <a:buNone/>
              <a:defRPr b="0" i="0" sz="12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200"/>
              </a:spcBef>
              <a:spcAft>
                <a:spcPts val="0"/>
              </a:spcAft>
              <a:buClr>
                <a:srgbClr val="878787"/>
              </a:buClr>
              <a:buSzPts val="2000"/>
              <a:buFont typeface="Arial"/>
              <a:buNone/>
              <a:defRPr b="0" i="0" sz="10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180"/>
              </a:spcBef>
              <a:spcAft>
                <a:spcPts val="0"/>
              </a:spcAft>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180"/>
              </a:spcBef>
              <a:spcAft>
                <a:spcPts val="0"/>
              </a:spcAft>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83" name="Shape 83"/>
        <p:cNvGrpSpPr/>
        <p:nvPr/>
      </p:nvGrpSpPr>
      <p:grpSpPr>
        <a:xfrm>
          <a:off x="0" y="0"/>
          <a:ext cx="0" cy="0"/>
          <a:chOff x="0" y="0"/>
          <a:chExt cx="0" cy="0"/>
        </a:xfrm>
      </p:grpSpPr>
      <p:sp>
        <p:nvSpPr>
          <p:cNvPr id="84" name="Google Shape;84;p15"/>
          <p:cNvSpPr/>
          <p:nvPr/>
        </p:nvSpPr>
        <p:spPr>
          <a:xfrm>
            <a:off x="366059" y="1822333"/>
            <a:ext cx="2039470" cy="2772078"/>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85" name="Google Shape;85;p15"/>
          <p:cNvSpPr/>
          <p:nvPr/>
        </p:nvSpPr>
        <p:spPr>
          <a:xfrm>
            <a:off x="2488200" y="1822333"/>
            <a:ext cx="2039470" cy="2772078"/>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86" name="Google Shape;86;p15"/>
          <p:cNvSpPr/>
          <p:nvPr/>
        </p:nvSpPr>
        <p:spPr>
          <a:xfrm>
            <a:off x="4610342" y="1822333"/>
            <a:ext cx="2039470" cy="2772078"/>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87" name="Google Shape;87;p15"/>
          <p:cNvSpPr/>
          <p:nvPr/>
        </p:nvSpPr>
        <p:spPr>
          <a:xfrm>
            <a:off x="6732485" y="1822333"/>
            <a:ext cx="2039470" cy="2772078"/>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88" name="Google Shape;88;p15"/>
          <p:cNvSpPr txBox="1"/>
          <p:nvPr>
            <p:ph type="title"/>
          </p:nvPr>
        </p:nvSpPr>
        <p:spPr>
          <a:xfrm>
            <a:off x="457199" y="342231"/>
            <a:ext cx="6662271"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89" name="Google Shape;89;p15"/>
          <p:cNvSpPr txBox="1"/>
          <p:nvPr>
            <p:ph idx="1" type="body"/>
          </p:nvPr>
        </p:nvSpPr>
        <p:spPr>
          <a:xfrm>
            <a:off x="457200" y="1233420"/>
            <a:ext cx="1948328" cy="514718"/>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480"/>
              </a:spcBef>
              <a:spcAft>
                <a:spcPts val="0"/>
              </a:spcAft>
              <a:buClr>
                <a:srgbClr val="006FD6"/>
              </a:buClr>
              <a:buSzPts val="2800"/>
              <a:buFont typeface="Arial"/>
              <a:buNone/>
              <a:defRPr b="1" i="0" sz="2400" u="none" cap="none" strike="noStrike">
                <a:solidFill>
                  <a:srgbClr val="006FD6"/>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90" name="Google Shape;90;p15"/>
          <p:cNvSpPr txBox="1"/>
          <p:nvPr>
            <p:ph idx="2" type="body"/>
          </p:nvPr>
        </p:nvSpPr>
        <p:spPr>
          <a:xfrm>
            <a:off x="457200" y="1904515"/>
            <a:ext cx="1948328" cy="2578042"/>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1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lnSpc>
                <a:spcPct val="100000"/>
              </a:lnSpc>
              <a:spcBef>
                <a:spcPts val="600"/>
              </a:spcBef>
              <a:spcAft>
                <a:spcPts val="0"/>
              </a:spcAft>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91" name="Google Shape;91;p15"/>
          <p:cNvSpPr txBox="1"/>
          <p:nvPr>
            <p:ph idx="3" type="body"/>
          </p:nvPr>
        </p:nvSpPr>
        <p:spPr>
          <a:xfrm>
            <a:off x="2548960" y="1233420"/>
            <a:ext cx="1948328" cy="514718"/>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480"/>
              </a:spcBef>
              <a:spcAft>
                <a:spcPts val="0"/>
              </a:spcAft>
              <a:buClr>
                <a:srgbClr val="1863AF"/>
              </a:buClr>
              <a:buSzPts val="2800"/>
              <a:buFont typeface="Arial"/>
              <a:buNone/>
              <a:defRPr b="1" i="0" sz="2400" u="none" cap="none" strike="noStrike">
                <a:solidFill>
                  <a:srgbClr val="1863AF"/>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92" name="Google Shape;92;p15"/>
          <p:cNvSpPr txBox="1"/>
          <p:nvPr>
            <p:ph idx="4" type="body"/>
          </p:nvPr>
        </p:nvSpPr>
        <p:spPr>
          <a:xfrm>
            <a:off x="2548960" y="1904515"/>
            <a:ext cx="1948328" cy="2578042"/>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lnSpc>
                <a:spcPct val="100000"/>
              </a:lnSpc>
              <a:spcBef>
                <a:spcPts val="600"/>
              </a:spcBef>
              <a:spcAft>
                <a:spcPts val="0"/>
              </a:spcAft>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93" name="Google Shape;93;p15"/>
          <p:cNvSpPr txBox="1"/>
          <p:nvPr>
            <p:ph idx="5" type="body"/>
          </p:nvPr>
        </p:nvSpPr>
        <p:spPr>
          <a:xfrm>
            <a:off x="4655664" y="1233420"/>
            <a:ext cx="1948328" cy="514718"/>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480"/>
              </a:spcBef>
              <a:spcAft>
                <a:spcPts val="0"/>
              </a:spcAft>
              <a:buClr>
                <a:srgbClr val="1863AF"/>
              </a:buClr>
              <a:buSzPts val="2800"/>
              <a:buFont typeface="Arial"/>
              <a:buNone/>
              <a:defRPr b="1" i="0" sz="2400" u="none" cap="none" strike="noStrike">
                <a:solidFill>
                  <a:srgbClr val="1863AF"/>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94" name="Google Shape;94;p15"/>
          <p:cNvSpPr txBox="1"/>
          <p:nvPr>
            <p:ph idx="6" type="body"/>
          </p:nvPr>
        </p:nvSpPr>
        <p:spPr>
          <a:xfrm>
            <a:off x="4655664" y="1904515"/>
            <a:ext cx="1948328" cy="2578042"/>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lnSpc>
                <a:spcPct val="100000"/>
              </a:lnSpc>
              <a:spcBef>
                <a:spcPts val="600"/>
              </a:spcBef>
              <a:spcAft>
                <a:spcPts val="0"/>
              </a:spcAft>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95" name="Google Shape;95;p15"/>
          <p:cNvSpPr txBox="1"/>
          <p:nvPr>
            <p:ph idx="7" type="body"/>
          </p:nvPr>
        </p:nvSpPr>
        <p:spPr>
          <a:xfrm>
            <a:off x="6732485" y="1233420"/>
            <a:ext cx="1948328" cy="514718"/>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480"/>
              </a:spcBef>
              <a:spcAft>
                <a:spcPts val="0"/>
              </a:spcAft>
              <a:buClr>
                <a:srgbClr val="1863AF"/>
              </a:buClr>
              <a:buSzPts val="2800"/>
              <a:buFont typeface="Arial"/>
              <a:buNone/>
              <a:defRPr b="1" i="0" sz="2400" u="none" cap="none" strike="noStrike">
                <a:solidFill>
                  <a:srgbClr val="1863AF"/>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360"/>
              </a:spcBef>
              <a:spcAft>
                <a:spcPts val="0"/>
              </a:spcAft>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320"/>
              </a:spcBef>
              <a:spcAft>
                <a:spcPts val="0"/>
              </a:spcAft>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96" name="Google Shape;96;p15"/>
          <p:cNvSpPr txBox="1"/>
          <p:nvPr>
            <p:ph idx="8" type="body"/>
          </p:nvPr>
        </p:nvSpPr>
        <p:spPr>
          <a:xfrm>
            <a:off x="6732485" y="1904515"/>
            <a:ext cx="1948328" cy="2578042"/>
          </a:xfrm>
          <a:prstGeom prst="rect">
            <a:avLst/>
          </a:prstGeom>
          <a:noFill/>
          <a:ln>
            <a:noFill/>
          </a:ln>
        </p:spPr>
        <p:txBody>
          <a:bodyPr anchorCtr="0" anchor="t" bIns="91425" lIns="91425" spcFirstLastPara="1" rIns="91425" wrap="square" tIns="91425">
            <a:noAutofit/>
          </a:bodyPr>
          <a:lstStyle>
            <a:lvl1pPr indent="-292100" lvl="0" marL="457200" marR="0" rtl="0" algn="l">
              <a:lnSpc>
                <a:spcPct val="100000"/>
              </a:lnSpc>
              <a:spcBef>
                <a:spcPts val="200"/>
              </a:spcBef>
              <a:spcAft>
                <a:spcPts val="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228600" lvl="1" marL="914400" marR="0" rtl="0" algn="l">
              <a:lnSpc>
                <a:spcPct val="100000"/>
              </a:lnSpc>
              <a:spcBef>
                <a:spcPts val="600"/>
              </a:spcBef>
              <a:spcAft>
                <a:spcPts val="0"/>
              </a:spcAft>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400"/>
              </a:spcBef>
              <a:spcAft>
                <a:spcPts val="0"/>
              </a:spcAft>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97" name="Google Shape;97;p15"/>
          <p:cNvCxnSpPr/>
          <p:nvPr/>
        </p:nvCxnSpPr>
        <p:spPr>
          <a:xfrm>
            <a:off x="0" y="952605"/>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98" name="Shape 98"/>
        <p:cNvGrpSpPr/>
        <p:nvPr/>
      </p:nvGrpSpPr>
      <p:grpSpPr>
        <a:xfrm>
          <a:off x="0" y="0"/>
          <a:ext cx="0" cy="0"/>
          <a:chOff x="0" y="0"/>
          <a:chExt cx="0" cy="0"/>
        </a:xfrm>
      </p:grpSpPr>
      <p:sp>
        <p:nvSpPr>
          <p:cNvPr id="99" name="Google Shape;99;p16"/>
          <p:cNvSpPr/>
          <p:nvPr/>
        </p:nvSpPr>
        <p:spPr>
          <a:xfrm>
            <a:off x="4669117" y="-126998"/>
            <a:ext cx="4736351" cy="52854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accent3"/>
              </a:solidFill>
              <a:latin typeface="Source Sans Pro"/>
              <a:ea typeface="Source Sans Pro"/>
              <a:cs typeface="Source Sans Pro"/>
              <a:sym typeface="Source Sans Pro"/>
            </a:endParaRPr>
          </a:p>
        </p:txBody>
      </p:sp>
      <p:sp>
        <p:nvSpPr>
          <p:cNvPr id="100" name="Google Shape;100;p16"/>
          <p:cNvSpPr/>
          <p:nvPr/>
        </p:nvSpPr>
        <p:spPr>
          <a:xfrm>
            <a:off x="-67233" y="-126998"/>
            <a:ext cx="4736351" cy="5285440"/>
          </a:xfrm>
          <a:prstGeom prst="rect">
            <a:avLst/>
          </a:prstGeom>
          <a:solidFill>
            <a:srgbClr val="97AC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accent3"/>
              </a:solidFill>
              <a:latin typeface="Source Sans Pro"/>
              <a:ea typeface="Source Sans Pro"/>
              <a:cs typeface="Source Sans Pro"/>
              <a:sym typeface="Source Sans Pro"/>
            </a:endParaRPr>
          </a:p>
        </p:txBody>
      </p:sp>
      <p:sp>
        <p:nvSpPr>
          <p:cNvPr id="101" name="Google Shape;101;p16"/>
          <p:cNvSpPr txBox="1"/>
          <p:nvPr>
            <p:ph type="title"/>
          </p:nvPr>
        </p:nvSpPr>
        <p:spPr>
          <a:xfrm>
            <a:off x="239057" y="483683"/>
            <a:ext cx="4430060" cy="41447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02" name="Google Shape;102;p16"/>
          <p:cNvSpPr/>
          <p:nvPr>
            <p:ph idx="2" type="pic"/>
          </p:nvPr>
        </p:nvSpPr>
        <p:spPr>
          <a:xfrm>
            <a:off x="4669117" y="0"/>
            <a:ext cx="4474880" cy="51434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Source Sans Pro"/>
              <a:buNone/>
              <a:defRPr b="0" i="0" sz="3200" u="none" cap="none" strike="noStrike">
                <a:solidFill>
                  <a:schemeClr val="dk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dk1"/>
              </a:buClr>
              <a:buSzPts val="1400"/>
              <a:buFont typeface="Source Sans Pro"/>
              <a:buNone/>
              <a:defRPr b="0" i="0" sz="2800" u="none" cap="none" strike="noStrike">
                <a:solidFill>
                  <a:schemeClr val="dk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dk1"/>
              </a:buClr>
              <a:buSzPts val="1400"/>
              <a:buFont typeface="Source Sans Pro"/>
              <a:buNone/>
              <a:defRPr b="0" i="0" sz="2400" u="none" cap="none" strike="noStrike">
                <a:solidFill>
                  <a:schemeClr val="dk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dk1"/>
              </a:buClr>
              <a:buSzPts val="1400"/>
              <a:buFont typeface="Source Sans Pro"/>
              <a:buNone/>
              <a:defRPr b="0" i="0" sz="2000" u="none" cap="none" strike="noStrike">
                <a:solidFill>
                  <a:schemeClr val="dk1"/>
                </a:solidFill>
                <a:latin typeface="Source Sans Pro"/>
                <a:ea typeface="Source Sans Pro"/>
                <a:cs typeface="Source Sans Pro"/>
                <a:sym typeface="Source Sans Pro"/>
              </a:defRPr>
            </a:lvl9pPr>
          </a:lstStyle>
          <a:p/>
        </p:txBody>
      </p:sp>
      <p:sp>
        <p:nvSpPr>
          <p:cNvPr id="103" name="Google Shape;103;p16"/>
          <p:cNvSpPr txBox="1"/>
          <p:nvPr>
            <p:ph idx="1" type="body"/>
          </p:nvPr>
        </p:nvSpPr>
        <p:spPr>
          <a:xfrm>
            <a:off x="239057" y="224619"/>
            <a:ext cx="4430061" cy="22921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00"/>
              </a:spcBef>
              <a:spcAft>
                <a:spcPts val="0"/>
              </a:spcAft>
              <a:buClr>
                <a:schemeClr val="dk2"/>
              </a:buClr>
              <a:buSzPts val="2800"/>
              <a:buFont typeface="Arial"/>
              <a:buNone/>
              <a:defRPr b="1" i="0" sz="1000" u="none" cap="none" strike="noStrike">
                <a:solidFill>
                  <a:schemeClr val="dk2"/>
                </a:solidFill>
                <a:latin typeface="Source Sans Pro"/>
                <a:ea typeface="Source Sans Pro"/>
                <a:cs typeface="Source Sans Pro"/>
                <a:sym typeface="Source Sans Pro"/>
              </a:defRPr>
            </a:lvl1pPr>
            <a:lvl2pPr indent="-228600" lvl="1" marL="914400" marR="0" rtl="0" algn="l">
              <a:lnSpc>
                <a:spcPct val="100000"/>
              </a:lnSpc>
              <a:spcBef>
                <a:spcPts val="240"/>
              </a:spcBef>
              <a:spcAft>
                <a:spcPts val="0"/>
              </a:spcAft>
              <a:buClr>
                <a:srgbClr val="878787"/>
              </a:buClr>
              <a:buSzPts val="2400"/>
              <a:buFont typeface="Arial"/>
              <a:buNone/>
              <a:defRPr b="0" i="0" sz="12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200"/>
              </a:spcBef>
              <a:spcAft>
                <a:spcPts val="0"/>
              </a:spcAft>
              <a:buClr>
                <a:srgbClr val="878787"/>
              </a:buClr>
              <a:buSzPts val="2000"/>
              <a:buFont typeface="Arial"/>
              <a:buNone/>
              <a:defRPr b="0" i="0" sz="10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180"/>
              </a:spcBef>
              <a:spcAft>
                <a:spcPts val="0"/>
              </a:spcAft>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180"/>
              </a:spcBef>
              <a:spcAft>
                <a:spcPts val="0"/>
              </a:spcAft>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
        <p:nvSpPr>
          <p:cNvPr id="104" name="Google Shape;104;p16"/>
          <p:cNvSpPr txBox="1"/>
          <p:nvPr>
            <p:ph idx="3" type="body"/>
          </p:nvPr>
        </p:nvSpPr>
        <p:spPr>
          <a:xfrm>
            <a:off x="239057" y="1225717"/>
            <a:ext cx="4430060" cy="914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1pPr>
            <a:lvl2pPr indent="-317500" lvl="1" marL="914400" marR="0" rtl="0" algn="l">
              <a:lnSpc>
                <a:spcPct val="100000"/>
              </a:lnSpc>
              <a:spcBef>
                <a:spcPts val="28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2pPr>
            <a:lvl3pPr indent="-304800" lvl="2" marL="1371600" marR="0" rtl="0" algn="l">
              <a:lnSpc>
                <a:spcPct val="100000"/>
              </a:lnSpc>
              <a:spcBef>
                <a:spcPts val="240"/>
              </a:spcBef>
              <a:spcAft>
                <a:spcPts val="0"/>
              </a:spcAft>
              <a:buClr>
                <a:schemeClr val="lt1"/>
              </a:buClr>
              <a:buSzPts val="1200"/>
              <a:buFont typeface="Arial"/>
              <a:buChar char="•"/>
              <a:defRPr b="0" i="0" sz="1200" u="none" cap="none" strike="noStrike">
                <a:solidFill>
                  <a:schemeClr val="lt1"/>
                </a:solidFill>
                <a:latin typeface="Source Sans Pro"/>
                <a:ea typeface="Source Sans Pro"/>
                <a:cs typeface="Source Sans Pro"/>
                <a:sym typeface="Source Sans Pro"/>
              </a:defRPr>
            </a:lvl3pPr>
            <a:lvl4pPr indent="-298450" lvl="3" marL="1828800" marR="0" rtl="0" algn="l">
              <a:lnSpc>
                <a:spcPct val="100000"/>
              </a:lnSpc>
              <a:spcBef>
                <a:spcPts val="220"/>
              </a:spcBef>
              <a:spcAft>
                <a:spcPts val="0"/>
              </a:spcAft>
              <a:buClr>
                <a:schemeClr val="lt1"/>
              </a:buClr>
              <a:buSzPts val="1100"/>
              <a:buFont typeface="Arial"/>
              <a:buChar char="–"/>
              <a:defRPr b="0" i="0" sz="1100" u="none" cap="none" strike="noStrike">
                <a:solidFill>
                  <a:schemeClr val="lt1"/>
                </a:solidFill>
                <a:latin typeface="Source Sans Pro"/>
                <a:ea typeface="Source Sans Pro"/>
                <a:cs typeface="Source Sans Pro"/>
                <a:sym typeface="Source Sans Pro"/>
              </a:defRPr>
            </a:lvl4pPr>
            <a:lvl5pPr indent="-298450" lvl="4" marL="2286000" marR="0" rtl="0" algn="l">
              <a:lnSpc>
                <a:spcPct val="100000"/>
              </a:lnSpc>
              <a:spcBef>
                <a:spcPts val="220"/>
              </a:spcBef>
              <a:spcAft>
                <a:spcPts val="0"/>
              </a:spcAft>
              <a:buClr>
                <a:schemeClr val="lt1"/>
              </a:buClr>
              <a:buSzPts val="1100"/>
              <a:buFont typeface="Arial"/>
              <a:buChar char="»"/>
              <a:defRPr b="0" i="0" sz="11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05" name="Shape 105"/>
        <p:cNvGrpSpPr/>
        <p:nvPr/>
      </p:nvGrpSpPr>
      <p:grpSpPr>
        <a:xfrm>
          <a:off x="0" y="0"/>
          <a:ext cx="0" cy="0"/>
          <a:chOff x="0" y="0"/>
          <a:chExt cx="0" cy="0"/>
        </a:xfrm>
      </p:grpSpPr>
      <p:sp>
        <p:nvSpPr>
          <p:cNvPr id="106" name="Google Shape;106;p17"/>
          <p:cNvSpPr txBox="1"/>
          <p:nvPr>
            <p:ph type="title"/>
          </p:nvPr>
        </p:nvSpPr>
        <p:spPr>
          <a:xfrm>
            <a:off x="457199" y="342231"/>
            <a:ext cx="6662271"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07" name="Google Shape;107;p17"/>
          <p:cNvSpPr/>
          <p:nvPr/>
        </p:nvSpPr>
        <p:spPr>
          <a:xfrm>
            <a:off x="-163870" y="-65547"/>
            <a:ext cx="9447160" cy="5284837"/>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2"/>
              </a:solidFill>
              <a:latin typeface="Source Sans Pro"/>
              <a:ea typeface="Source Sans Pro"/>
              <a:cs typeface="Source Sans Pro"/>
              <a:sym typeface="Source Sans Pro"/>
            </a:endParaRPr>
          </a:p>
        </p:txBody>
      </p:sp>
      <p:sp>
        <p:nvSpPr>
          <p:cNvPr id="108" name="Google Shape;108;p17"/>
          <p:cNvSpPr txBox="1"/>
          <p:nvPr/>
        </p:nvSpPr>
        <p:spPr>
          <a:xfrm>
            <a:off x="1701800" y="3094038"/>
            <a:ext cx="5689600" cy="46196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5"/>
              </a:buClr>
              <a:buFont typeface="Arial"/>
              <a:buNone/>
            </a:pPr>
            <a:r>
              <a:rPr b="0" i="0" lang="en-US" sz="2400" u="none" cap="none" strike="noStrike">
                <a:solidFill>
                  <a:schemeClr val="accent5"/>
                </a:solidFill>
                <a:latin typeface="Arial"/>
                <a:ea typeface="Arial"/>
                <a:cs typeface="Arial"/>
                <a:sym typeface="Arial"/>
              </a:rPr>
              <a:t>A NEW PLATFORM </a:t>
            </a:r>
            <a:r>
              <a:rPr b="0" i="0" lang="en-US" sz="2400" u="none" cap="none" strike="noStrike">
                <a:solidFill>
                  <a:schemeClr val="accent1"/>
                </a:solidFill>
                <a:latin typeface="Arial"/>
                <a:ea typeface="Arial"/>
                <a:cs typeface="Arial"/>
                <a:sym typeface="Arial"/>
              </a:rPr>
              <a:t>FOR A NEW ERA</a:t>
            </a:r>
            <a:endParaRPr/>
          </a:p>
        </p:txBody>
      </p:sp>
      <p:pic>
        <p:nvPicPr>
          <p:cNvPr id="109" name="Google Shape;109;p17"/>
          <p:cNvPicPr preferRelativeResize="0"/>
          <p:nvPr/>
        </p:nvPicPr>
        <p:blipFill rotWithShape="1">
          <a:blip r:embed="rId2">
            <a:alphaModFix/>
          </a:blip>
          <a:srcRect b="0" l="0" r="5547" t="0"/>
          <a:stretch/>
        </p:blipFill>
        <p:spPr>
          <a:xfrm>
            <a:off x="1973263" y="1658938"/>
            <a:ext cx="5189536" cy="12604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 Basic without Rule">
  <p:cSld name="Temp Basic without Rule">
    <p:bg>
      <p:bgPr>
        <a:solidFill>
          <a:srgbClr val="17232A"/>
        </a:solidFill>
      </p:bgPr>
    </p:bg>
    <p:spTree>
      <p:nvGrpSpPr>
        <p:cNvPr id="111" name="Shape 111"/>
        <p:cNvGrpSpPr/>
        <p:nvPr/>
      </p:nvGrpSpPr>
      <p:grpSpPr>
        <a:xfrm>
          <a:off x="0" y="0"/>
          <a:ext cx="0" cy="0"/>
          <a:chOff x="0" y="0"/>
          <a:chExt cx="0" cy="0"/>
        </a:xfrm>
      </p:grpSpPr>
      <p:sp>
        <p:nvSpPr>
          <p:cNvPr id="112" name="Google Shape;112;p19"/>
          <p:cNvSpPr/>
          <p:nvPr/>
        </p:nvSpPr>
        <p:spPr>
          <a:xfrm>
            <a:off x="0" y="4629150"/>
            <a:ext cx="9144000" cy="385762"/>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13" name="Google Shape;113;p19"/>
          <p:cNvSpPr txBox="1"/>
          <p:nvPr/>
        </p:nvSpPr>
        <p:spPr>
          <a:xfrm>
            <a:off x="366712" y="5018448"/>
            <a:ext cx="2274886" cy="9233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2015 Pivotal. All rights reserved.</a:t>
            </a:r>
            <a:endParaRPr/>
          </a:p>
        </p:txBody>
      </p:sp>
      <p:pic>
        <p:nvPicPr>
          <p:cNvPr id="114" name="Google Shape;114;p19"/>
          <p:cNvPicPr preferRelativeResize="0"/>
          <p:nvPr/>
        </p:nvPicPr>
        <p:blipFill rotWithShape="1">
          <a:blip r:embed="rId2">
            <a:alphaModFix/>
          </a:blip>
          <a:srcRect b="0" l="0" r="0" t="0"/>
          <a:stretch/>
        </p:blipFill>
        <p:spPr>
          <a:xfrm>
            <a:off x="7941732" y="4713966"/>
            <a:ext cx="957261" cy="219454"/>
          </a:xfrm>
          <a:prstGeom prst="rect">
            <a:avLst/>
          </a:prstGeom>
          <a:noFill/>
          <a:ln>
            <a:noFill/>
          </a:ln>
        </p:spPr>
      </p:pic>
      <p:sp>
        <p:nvSpPr>
          <p:cNvPr id="115" name="Google Shape;115;p19"/>
          <p:cNvSpPr txBox="1"/>
          <p:nvPr>
            <p:ph type="title"/>
          </p:nvPr>
        </p:nvSpPr>
        <p:spPr>
          <a:xfrm>
            <a:off x="457199" y="320039"/>
            <a:ext cx="8229600"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3200" u="none" cap="none" strike="noStrike">
                <a:solidFill>
                  <a:schemeClr val="lt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16" name="Google Shape;116;p19"/>
          <p:cNvSpPr txBox="1"/>
          <p:nvPr>
            <p:ph idx="1" type="body"/>
          </p:nvPr>
        </p:nvSpPr>
        <p:spPr>
          <a:xfrm>
            <a:off x="457200" y="1108074"/>
            <a:ext cx="8229600" cy="3082924"/>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7" name="Shape 117"/>
        <p:cNvGrpSpPr/>
        <p:nvPr/>
      </p:nvGrpSpPr>
      <p:grpSpPr>
        <a:xfrm>
          <a:off x="0" y="0"/>
          <a:ext cx="0" cy="0"/>
          <a:chOff x="0" y="0"/>
          <a:chExt cx="0" cy="0"/>
        </a:xfrm>
      </p:grpSpPr>
      <p:sp>
        <p:nvSpPr>
          <p:cNvPr id="118" name="Google Shape;118;p20"/>
          <p:cNvSpPr txBox="1"/>
          <p:nvPr>
            <p:ph type="title"/>
          </p:nvPr>
        </p:nvSpPr>
        <p:spPr>
          <a:xfrm>
            <a:off x="366712" y="325437"/>
            <a:ext cx="8410499" cy="4605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9" name="Google Shape;119;p20"/>
          <p:cNvSpPr txBox="1"/>
          <p:nvPr>
            <p:ph idx="1" type="body"/>
          </p:nvPr>
        </p:nvSpPr>
        <p:spPr>
          <a:xfrm>
            <a:off x="366712" y="1074737"/>
            <a:ext cx="8410499" cy="338309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1200"/>
              </a:spcBef>
              <a:spcAft>
                <a:spcPts val="0"/>
              </a:spcAft>
              <a:buClr>
                <a:schemeClr val="lt1"/>
              </a:buClr>
              <a:buSzPts val="2800"/>
              <a:buFont typeface="Noto Sans Symbols"/>
              <a:buChar char="•"/>
              <a:defRPr b="0" i="0" sz="2800" u="none" cap="none" strike="noStrike">
                <a:solidFill>
                  <a:srgbClr val="878787"/>
                </a:solidFill>
                <a:latin typeface="Source Sans Pro"/>
                <a:ea typeface="Source Sans Pro"/>
                <a:cs typeface="Source Sans Pro"/>
                <a:sym typeface="Source Sans Pro"/>
              </a:defRPr>
            </a:lvl1pPr>
            <a:lvl2pPr indent="-381000" lvl="1" marL="914400" marR="0" rtl="0" algn="l">
              <a:lnSpc>
                <a:spcPct val="100000"/>
              </a:lnSpc>
              <a:spcBef>
                <a:spcPts val="300"/>
              </a:spcBef>
              <a:spcAft>
                <a:spcPts val="0"/>
              </a:spcAft>
              <a:buClr>
                <a:schemeClr val="lt1"/>
              </a:buClr>
              <a:buSzPts val="2400"/>
              <a:buFont typeface="Verdana"/>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lnSpc>
                <a:spcPct val="100000"/>
              </a:lnSpc>
              <a:spcBef>
                <a:spcPts val="300"/>
              </a:spcBef>
              <a:spcAft>
                <a:spcPts val="0"/>
              </a:spcAft>
              <a:buClr>
                <a:schemeClr val="lt1"/>
              </a:buClr>
              <a:buSzPts val="2000"/>
              <a:buFont typeface="Verdana"/>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lnSpc>
                <a:spcPct val="100000"/>
              </a:lnSpc>
              <a:spcBef>
                <a:spcPts val="300"/>
              </a:spcBef>
              <a:spcAft>
                <a:spcPts val="0"/>
              </a:spcAft>
              <a:buClr>
                <a:schemeClr val="lt1"/>
              </a:buClr>
              <a:buSzPts val="1800"/>
              <a:buFont typeface="Verdana"/>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lnSpc>
                <a:spcPct val="100000"/>
              </a:lnSpc>
              <a:spcBef>
                <a:spcPts val="300"/>
              </a:spcBef>
              <a:spcAft>
                <a:spcPts val="0"/>
              </a:spcAft>
              <a:buClr>
                <a:schemeClr val="lt1"/>
              </a:buClr>
              <a:buSzPts val="1800"/>
              <a:buFont typeface="Verdana"/>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 Basic with Rule">
  <p:cSld name="Temp Basic with Rule">
    <p:bg>
      <p:bgPr>
        <a:solidFill>
          <a:srgbClr val="17232A"/>
        </a:solidFill>
      </p:bgPr>
    </p:bg>
    <p:spTree>
      <p:nvGrpSpPr>
        <p:cNvPr id="16" name="Shape 16"/>
        <p:cNvGrpSpPr/>
        <p:nvPr/>
      </p:nvGrpSpPr>
      <p:grpSpPr>
        <a:xfrm>
          <a:off x="0" y="0"/>
          <a:ext cx="0" cy="0"/>
          <a:chOff x="0" y="0"/>
          <a:chExt cx="0" cy="0"/>
        </a:xfrm>
      </p:grpSpPr>
      <p:sp>
        <p:nvSpPr>
          <p:cNvPr id="17" name="Google Shape;17;p3"/>
          <p:cNvSpPr txBox="1"/>
          <p:nvPr>
            <p:ph type="title"/>
          </p:nvPr>
        </p:nvSpPr>
        <p:spPr>
          <a:xfrm>
            <a:off x="457199" y="320039"/>
            <a:ext cx="8229600"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3200" u="none" cap="none" strike="noStrike">
                <a:solidFill>
                  <a:schemeClr val="lt1"/>
                </a:solidFill>
                <a:latin typeface="Arial"/>
                <a:ea typeface="Arial"/>
                <a:cs typeface="Arial"/>
                <a:sym typeface="Arial"/>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8" name="Google Shape;18;p3"/>
          <p:cNvSpPr txBox="1"/>
          <p:nvPr>
            <p:ph idx="1" type="body"/>
          </p:nvPr>
        </p:nvSpPr>
        <p:spPr>
          <a:xfrm>
            <a:off x="457200" y="1108074"/>
            <a:ext cx="8229600" cy="3082924"/>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9" name="Google Shape;19;p3"/>
          <p:cNvSpPr/>
          <p:nvPr/>
        </p:nvSpPr>
        <p:spPr>
          <a:xfrm>
            <a:off x="0" y="4629150"/>
            <a:ext cx="9144000" cy="385762"/>
          </a:xfrm>
          <a:prstGeom prst="rect">
            <a:avLst/>
          </a:prstGeom>
          <a:solidFill>
            <a:srgbClr val="0078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20" name="Google Shape;20;p3"/>
          <p:cNvSpPr txBox="1"/>
          <p:nvPr/>
        </p:nvSpPr>
        <p:spPr>
          <a:xfrm>
            <a:off x="366712" y="5018448"/>
            <a:ext cx="2274886" cy="9233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2016 Pivotal. All rights reserved.</a:t>
            </a:r>
            <a:endParaRPr/>
          </a:p>
        </p:txBody>
      </p:sp>
      <p:pic>
        <p:nvPicPr>
          <p:cNvPr id="21" name="Google Shape;21;p3"/>
          <p:cNvPicPr preferRelativeResize="0"/>
          <p:nvPr/>
        </p:nvPicPr>
        <p:blipFill rotWithShape="1">
          <a:blip r:embed="rId2">
            <a:alphaModFix/>
          </a:blip>
          <a:srcRect b="0" l="0" r="0" t="0"/>
          <a:stretch/>
        </p:blipFill>
        <p:spPr>
          <a:xfrm>
            <a:off x="7941732" y="4713966"/>
            <a:ext cx="957261" cy="219454"/>
          </a:xfrm>
          <a:prstGeom prst="rect">
            <a:avLst/>
          </a:prstGeom>
          <a:noFill/>
          <a:ln>
            <a:noFill/>
          </a:ln>
        </p:spPr>
      </p:pic>
      <p:cxnSp>
        <p:nvCxnSpPr>
          <p:cNvPr id="22" name="Google Shape;22;p3"/>
          <p:cNvCxnSpPr/>
          <p:nvPr/>
        </p:nvCxnSpPr>
        <p:spPr>
          <a:xfrm>
            <a:off x="0" y="885930"/>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4"/>
          <p:cNvSpPr/>
          <p:nvPr/>
        </p:nvSpPr>
        <p:spPr>
          <a:xfrm>
            <a:off x="-89646" y="-27989"/>
            <a:ext cx="9259047" cy="5220256"/>
          </a:xfrm>
          <a:prstGeom prst="rect">
            <a:avLst/>
          </a:prstGeom>
          <a:solidFill>
            <a:schemeClr val="accent1"/>
          </a:solidFill>
          <a:ln cap="flat" cmpd="sng" w="25400">
            <a:solidFill>
              <a:srgbClr val="0D64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pic>
        <p:nvPicPr>
          <p:cNvPr id="25" name="Google Shape;25;p4"/>
          <p:cNvPicPr preferRelativeResize="0"/>
          <p:nvPr/>
        </p:nvPicPr>
        <p:blipFill rotWithShape="1">
          <a:blip r:embed="rId2">
            <a:alphaModFix/>
          </a:blip>
          <a:srcRect b="0" l="0" r="0" t="0"/>
          <a:stretch/>
        </p:blipFill>
        <p:spPr>
          <a:xfrm>
            <a:off x="7401984" y="366152"/>
            <a:ext cx="1364190" cy="309289"/>
          </a:xfrm>
          <a:prstGeom prst="rect">
            <a:avLst/>
          </a:prstGeom>
          <a:noFill/>
          <a:ln>
            <a:noFill/>
          </a:ln>
        </p:spPr>
      </p:pic>
      <p:sp>
        <p:nvSpPr>
          <p:cNvPr id="26" name="Google Shape;26;p4"/>
          <p:cNvSpPr txBox="1"/>
          <p:nvPr>
            <p:ph type="ctrTitle"/>
          </p:nvPr>
        </p:nvSpPr>
        <p:spPr>
          <a:xfrm>
            <a:off x="1134020" y="2005053"/>
            <a:ext cx="6530787" cy="1147664"/>
          </a:xfrm>
          <a:prstGeom prst="rect">
            <a:avLst/>
          </a:prstGeom>
          <a:noFill/>
          <a:ln>
            <a:noFill/>
          </a:ln>
        </p:spPr>
        <p:txBody>
          <a:bodyPr anchorCtr="0" anchor="ctr" bIns="91425" lIns="91425" spcFirstLastPara="1" rIns="91425" wrap="square" tIns="91425">
            <a:noAutofit/>
          </a:bodyPr>
          <a:lstStyle>
            <a:lvl1pPr indent="0" lvl="0" marL="0" marR="0" rtl="0" algn="l">
              <a:lnSpc>
                <a:spcPct val="80000"/>
              </a:lnSpc>
              <a:spcBef>
                <a:spcPts val="0"/>
              </a:spcBef>
              <a:spcAft>
                <a:spcPts val="0"/>
              </a:spcAft>
              <a:buClr>
                <a:srgbClr val="FFFFFF"/>
              </a:buClr>
              <a:buSzPts val="1400"/>
              <a:buFont typeface="Source Sans Pro"/>
              <a:buNone/>
              <a:defRPr b="1" i="0" sz="4800" u="none" cap="none" strike="noStrike">
                <a:solidFill>
                  <a:srgbClr val="FFFFFF"/>
                </a:solidFill>
                <a:latin typeface="Source Sans Pro"/>
                <a:ea typeface="Source Sans Pro"/>
                <a:cs typeface="Source Sans Pro"/>
                <a:sym typeface="Source Sans Pro"/>
              </a:defRPr>
            </a:lvl1pPr>
            <a:lvl2pPr indent="0" lvl="1">
              <a:spcBef>
                <a:spcPts val="50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7" name="Google Shape;27;p4"/>
          <p:cNvSpPr txBox="1"/>
          <p:nvPr>
            <p:ph idx="1" type="subTitle"/>
          </p:nvPr>
        </p:nvSpPr>
        <p:spPr>
          <a:xfrm>
            <a:off x="1134020" y="1586263"/>
            <a:ext cx="6110923" cy="31487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320"/>
              </a:spcBef>
              <a:spcAft>
                <a:spcPts val="0"/>
              </a:spcAft>
              <a:buClr>
                <a:schemeClr val="dk1"/>
              </a:buClr>
              <a:buSzPts val="2800"/>
              <a:buFont typeface="Arial"/>
              <a:buNone/>
              <a:defRPr b="0" i="0" sz="1600" u="none" cap="none" strike="noStrike">
                <a:solidFill>
                  <a:schemeClr val="dk1"/>
                </a:solidFill>
                <a:latin typeface="Source Sans Pro"/>
                <a:ea typeface="Source Sans Pro"/>
                <a:cs typeface="Source Sans Pro"/>
                <a:sym typeface="Source Sans Pro"/>
              </a:defRPr>
            </a:lvl1pPr>
            <a:lvl2pPr indent="0" lvl="1" marL="457200" marR="0" rtl="0" algn="ctr">
              <a:lnSpc>
                <a:spcPct val="100000"/>
              </a:lnSpc>
              <a:spcBef>
                <a:spcPts val="480"/>
              </a:spcBef>
              <a:spcAft>
                <a:spcPts val="0"/>
              </a:spcAft>
              <a:buClr>
                <a:srgbClr val="8B8B8B"/>
              </a:buClr>
              <a:buSzPts val="2400"/>
              <a:buFont typeface="Arial"/>
              <a:buNone/>
              <a:defRPr b="0" i="0" sz="2400" u="none" cap="none" strike="noStrike">
                <a:solidFill>
                  <a:srgbClr val="8B8B8B"/>
                </a:solidFill>
                <a:latin typeface="Source Sans Pro"/>
                <a:ea typeface="Source Sans Pro"/>
                <a:cs typeface="Source Sans Pro"/>
                <a:sym typeface="Source Sans Pro"/>
              </a:defRPr>
            </a:lvl2pPr>
            <a:lvl3pPr indent="0" lvl="2" marL="9144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3pPr>
            <a:lvl4pPr indent="0" lvl="3" marL="1371600" marR="0" rtl="0" algn="ctr">
              <a:lnSpc>
                <a:spcPct val="100000"/>
              </a:lnSpc>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4pPr>
            <a:lvl5pPr indent="0" lvl="4" marL="1828800" marR="0" rtl="0" algn="ctr">
              <a:lnSpc>
                <a:spcPct val="100000"/>
              </a:lnSpc>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5pPr>
            <a:lvl6pPr indent="0" lvl="5" marL="22860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6pPr>
            <a:lvl7pPr indent="0" lvl="6" marL="27432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7pPr>
            <a:lvl8pPr indent="0" lvl="7" marL="32004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8pPr>
            <a:lvl9pPr indent="0" lvl="8" marL="36576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28" name="Google Shape;28;p4"/>
          <p:cNvSpPr txBox="1"/>
          <p:nvPr>
            <p:ph idx="2" type="body"/>
          </p:nvPr>
        </p:nvSpPr>
        <p:spPr>
          <a:xfrm>
            <a:off x="1134020" y="3315823"/>
            <a:ext cx="7881472" cy="34512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accent5"/>
              </a:buClr>
              <a:buSzPts val="2800"/>
              <a:buFont typeface="Arial"/>
              <a:buNone/>
              <a:defRPr b="0" i="0" sz="1400" u="none" cap="none" strike="noStrike">
                <a:solidFill>
                  <a:schemeClr val="accent5"/>
                </a:solidFill>
                <a:latin typeface="Source Sans Pro"/>
                <a:ea typeface="Source Sans Pro"/>
                <a:cs typeface="Source Sans Pro"/>
                <a:sym typeface="Source Sans Pro"/>
              </a:defRPr>
            </a:lvl1pPr>
            <a:lvl2pPr indent="-381000" lvl="1" marL="914400" marR="0" rtl="0" algn="l">
              <a:lnSpc>
                <a:spcPct val="100000"/>
              </a:lnSpc>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9" name="Shape 29"/>
        <p:cNvGrpSpPr/>
        <p:nvPr/>
      </p:nvGrpSpPr>
      <p:grpSpPr>
        <a:xfrm>
          <a:off x="0" y="0"/>
          <a:ext cx="0" cy="0"/>
          <a:chOff x="0" y="0"/>
          <a:chExt cx="0" cy="0"/>
        </a:xfrm>
      </p:grpSpPr>
      <p:sp>
        <p:nvSpPr>
          <p:cNvPr id="30" name="Google Shape;30;p5"/>
          <p:cNvSpPr/>
          <p:nvPr/>
        </p:nvSpPr>
        <p:spPr>
          <a:xfrm>
            <a:off x="-89646" y="-27989"/>
            <a:ext cx="9259047" cy="5220256"/>
          </a:xfrm>
          <a:prstGeom prst="rect">
            <a:avLst/>
          </a:prstGeom>
          <a:solidFill>
            <a:srgbClr val="1B2831"/>
          </a:solidFill>
          <a:ln cap="flat" cmpd="sng" w="25400">
            <a:solidFill>
              <a:srgbClr val="0D64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pic>
        <p:nvPicPr>
          <p:cNvPr id="31" name="Google Shape;31;p5"/>
          <p:cNvPicPr preferRelativeResize="0"/>
          <p:nvPr/>
        </p:nvPicPr>
        <p:blipFill rotWithShape="1">
          <a:blip r:embed="rId2">
            <a:alphaModFix/>
          </a:blip>
          <a:srcRect b="0" l="0" r="0" t="0"/>
          <a:stretch/>
        </p:blipFill>
        <p:spPr>
          <a:xfrm>
            <a:off x="7401984" y="366152"/>
            <a:ext cx="1364190" cy="309289"/>
          </a:xfrm>
          <a:prstGeom prst="rect">
            <a:avLst/>
          </a:prstGeom>
          <a:noFill/>
          <a:ln>
            <a:noFill/>
          </a:ln>
        </p:spPr>
      </p:pic>
      <p:sp>
        <p:nvSpPr>
          <p:cNvPr id="32" name="Google Shape;32;p5"/>
          <p:cNvSpPr txBox="1"/>
          <p:nvPr>
            <p:ph type="ctrTitle"/>
          </p:nvPr>
        </p:nvSpPr>
        <p:spPr>
          <a:xfrm>
            <a:off x="1134020" y="2005053"/>
            <a:ext cx="6530787" cy="1147664"/>
          </a:xfrm>
          <a:prstGeom prst="rect">
            <a:avLst/>
          </a:prstGeom>
          <a:noFill/>
          <a:ln>
            <a:noFill/>
          </a:ln>
        </p:spPr>
        <p:txBody>
          <a:bodyPr anchorCtr="0" anchor="ctr" bIns="91425" lIns="91425" spcFirstLastPara="1" rIns="91425" wrap="square" tIns="91425">
            <a:noAutofit/>
          </a:bodyPr>
          <a:lstStyle>
            <a:lvl1pPr indent="0" lvl="0" marL="0" marR="0" rtl="0" algn="l">
              <a:lnSpc>
                <a:spcPct val="80000"/>
              </a:lnSpc>
              <a:spcBef>
                <a:spcPts val="0"/>
              </a:spcBef>
              <a:spcAft>
                <a:spcPts val="0"/>
              </a:spcAft>
              <a:buClr>
                <a:srgbClr val="FFFFFF"/>
              </a:buClr>
              <a:buSzPts val="1400"/>
              <a:buFont typeface="Source Sans Pro"/>
              <a:buNone/>
              <a:defRPr b="1" i="0" sz="4800" u="none" cap="none" strike="noStrike">
                <a:solidFill>
                  <a:srgbClr val="FFFFFF"/>
                </a:solidFill>
                <a:latin typeface="Source Sans Pro"/>
                <a:ea typeface="Source Sans Pro"/>
                <a:cs typeface="Source Sans Pro"/>
                <a:sym typeface="Source Sans Pro"/>
              </a:defRPr>
            </a:lvl1pPr>
            <a:lvl2pPr indent="0" lvl="1">
              <a:spcBef>
                <a:spcPts val="50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3" name="Google Shape;33;p5"/>
          <p:cNvSpPr txBox="1"/>
          <p:nvPr>
            <p:ph idx="1" type="subTitle"/>
          </p:nvPr>
        </p:nvSpPr>
        <p:spPr>
          <a:xfrm>
            <a:off x="1134020" y="1586263"/>
            <a:ext cx="6110923" cy="31487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320"/>
              </a:spcBef>
              <a:spcAft>
                <a:spcPts val="0"/>
              </a:spcAft>
              <a:buClr>
                <a:srgbClr val="43E5D5"/>
              </a:buClr>
              <a:buSzPts val="2800"/>
              <a:buFont typeface="Arial"/>
              <a:buNone/>
              <a:defRPr b="0" i="0" sz="1600" u="none" cap="none" strike="noStrike">
                <a:solidFill>
                  <a:srgbClr val="43E5D5"/>
                </a:solidFill>
                <a:latin typeface="Source Sans Pro"/>
                <a:ea typeface="Source Sans Pro"/>
                <a:cs typeface="Source Sans Pro"/>
                <a:sym typeface="Source Sans Pro"/>
              </a:defRPr>
            </a:lvl1pPr>
            <a:lvl2pPr indent="0" lvl="1" marL="457200" marR="0" rtl="0" algn="ctr">
              <a:lnSpc>
                <a:spcPct val="100000"/>
              </a:lnSpc>
              <a:spcBef>
                <a:spcPts val="480"/>
              </a:spcBef>
              <a:spcAft>
                <a:spcPts val="0"/>
              </a:spcAft>
              <a:buClr>
                <a:srgbClr val="8B8B8B"/>
              </a:buClr>
              <a:buSzPts val="2400"/>
              <a:buFont typeface="Arial"/>
              <a:buNone/>
              <a:defRPr b="0" i="0" sz="2400" u="none" cap="none" strike="noStrike">
                <a:solidFill>
                  <a:srgbClr val="8B8B8B"/>
                </a:solidFill>
                <a:latin typeface="Source Sans Pro"/>
                <a:ea typeface="Source Sans Pro"/>
                <a:cs typeface="Source Sans Pro"/>
                <a:sym typeface="Source Sans Pro"/>
              </a:defRPr>
            </a:lvl2pPr>
            <a:lvl3pPr indent="0" lvl="2" marL="9144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3pPr>
            <a:lvl4pPr indent="0" lvl="3" marL="1371600" marR="0" rtl="0" algn="ctr">
              <a:lnSpc>
                <a:spcPct val="100000"/>
              </a:lnSpc>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4pPr>
            <a:lvl5pPr indent="0" lvl="4" marL="1828800" marR="0" rtl="0" algn="ctr">
              <a:lnSpc>
                <a:spcPct val="100000"/>
              </a:lnSpc>
              <a:spcBef>
                <a:spcPts val="360"/>
              </a:spcBef>
              <a:spcAft>
                <a:spcPts val="0"/>
              </a:spcAft>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5pPr>
            <a:lvl6pPr indent="0" lvl="5" marL="22860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6pPr>
            <a:lvl7pPr indent="0" lvl="6" marL="27432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7pPr>
            <a:lvl8pPr indent="0" lvl="7" marL="32004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8pPr>
            <a:lvl9pPr indent="0" lvl="8" marL="3657600" marR="0" rtl="0" algn="ctr">
              <a:lnSpc>
                <a:spcPct val="100000"/>
              </a:lnSpc>
              <a:spcBef>
                <a:spcPts val="400"/>
              </a:spcBef>
              <a:spcAft>
                <a:spcPts val="0"/>
              </a:spcAft>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34" name="Google Shape;34;p5"/>
          <p:cNvSpPr txBox="1"/>
          <p:nvPr>
            <p:ph idx="2" type="body"/>
          </p:nvPr>
        </p:nvSpPr>
        <p:spPr>
          <a:xfrm>
            <a:off x="1134020" y="3315823"/>
            <a:ext cx="7881472" cy="34512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accent5"/>
              </a:buClr>
              <a:buSzPts val="2800"/>
              <a:buFont typeface="Arial"/>
              <a:buNone/>
              <a:defRPr b="0" i="0" sz="1400" u="none" cap="none" strike="noStrike">
                <a:solidFill>
                  <a:schemeClr val="accent5"/>
                </a:solidFill>
                <a:latin typeface="Source Sans Pro"/>
                <a:ea typeface="Source Sans Pro"/>
                <a:cs typeface="Source Sans Pro"/>
                <a:sym typeface="Source Sans Pro"/>
              </a:defRPr>
            </a:lvl1pPr>
            <a:lvl2pPr indent="-381000" lvl="1" marL="914400" marR="0" rtl="0" algn="l">
              <a:lnSpc>
                <a:spcPct val="100000"/>
              </a:lnSpc>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5" name="Shape 35"/>
        <p:cNvGrpSpPr/>
        <p:nvPr/>
      </p:nvGrpSpPr>
      <p:grpSpPr>
        <a:xfrm>
          <a:off x="0" y="0"/>
          <a:ext cx="0" cy="0"/>
          <a:chOff x="0" y="0"/>
          <a:chExt cx="0" cy="0"/>
        </a:xfrm>
      </p:grpSpPr>
      <p:sp>
        <p:nvSpPr>
          <p:cNvPr id="36" name="Google Shape;36;p6"/>
          <p:cNvSpPr/>
          <p:nvPr/>
        </p:nvSpPr>
        <p:spPr>
          <a:xfrm>
            <a:off x="0" y="0"/>
            <a:ext cx="10167471" cy="5143499"/>
          </a:xfrm>
          <a:prstGeom prst="rect">
            <a:avLst/>
          </a:prstGeom>
          <a:solidFill>
            <a:schemeClr val="dk2"/>
          </a:solidFill>
          <a:ln cap="flat" cmpd="sng" w="25400">
            <a:solidFill>
              <a:srgbClr val="1B1B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37" name="Google Shape;37;p6"/>
          <p:cNvSpPr/>
          <p:nvPr>
            <p:ph idx="2" type="pic"/>
          </p:nvPr>
        </p:nvSpPr>
        <p:spPr>
          <a:xfrm>
            <a:off x="0" y="0"/>
            <a:ext cx="9144000" cy="514349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38" name="Google Shape;38;p6"/>
          <p:cNvSpPr txBox="1"/>
          <p:nvPr>
            <p:ph type="title"/>
          </p:nvPr>
        </p:nvSpPr>
        <p:spPr>
          <a:xfrm>
            <a:off x="1117708" y="407953"/>
            <a:ext cx="6947615" cy="58551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Source Sans Pro"/>
              <a:buNone/>
              <a:defRPr b="1" i="0" sz="3600" u="none" cap="none" strike="noStrike">
                <a:solidFill>
                  <a:schemeClr val="l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9" name="Google Shape;39;p6"/>
          <p:cNvSpPr txBox="1"/>
          <p:nvPr>
            <p:ph idx="1" type="body"/>
          </p:nvPr>
        </p:nvSpPr>
        <p:spPr>
          <a:xfrm>
            <a:off x="1117708" y="998561"/>
            <a:ext cx="5828552" cy="48169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80"/>
              </a:spcBef>
              <a:spcAft>
                <a:spcPts val="0"/>
              </a:spcAft>
              <a:buClr>
                <a:schemeClr val="lt1"/>
              </a:buClr>
              <a:buSzPts val="2800"/>
              <a:buFont typeface="Arial"/>
              <a:buNone/>
              <a:defRPr b="0" i="0" sz="2400" u="none" cap="none" strike="noStrike">
                <a:solidFill>
                  <a:schemeClr val="lt1"/>
                </a:solidFill>
                <a:latin typeface="Source Sans Pro"/>
                <a:ea typeface="Source Sans Pro"/>
                <a:cs typeface="Source Sans Pro"/>
                <a:sym typeface="Source Sans Pro"/>
              </a:defRPr>
            </a:lvl1pPr>
            <a:lvl2pPr indent="-381000" lvl="1" marL="914400" marR="0" rtl="0" algn="l">
              <a:lnSpc>
                <a:spcPct val="100000"/>
              </a:lnSpc>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40" name="Shape 40"/>
        <p:cNvGrpSpPr/>
        <p:nvPr/>
      </p:nvGrpSpPr>
      <p:grpSpPr>
        <a:xfrm>
          <a:off x="0" y="0"/>
          <a:ext cx="0" cy="0"/>
          <a:chOff x="0" y="0"/>
          <a:chExt cx="0" cy="0"/>
        </a:xfrm>
      </p:grpSpPr>
      <p:sp>
        <p:nvSpPr>
          <p:cNvPr id="41" name="Google Shape;41;p7"/>
          <p:cNvSpPr/>
          <p:nvPr/>
        </p:nvSpPr>
        <p:spPr>
          <a:xfrm>
            <a:off x="0" y="0"/>
            <a:ext cx="10167471" cy="5143499"/>
          </a:xfrm>
          <a:prstGeom prst="rect">
            <a:avLst/>
          </a:prstGeom>
          <a:solidFill>
            <a:schemeClr val="dk2"/>
          </a:solidFill>
          <a:ln cap="flat" cmpd="sng" w="25400">
            <a:solidFill>
              <a:srgbClr val="1B1B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A1215"/>
              </a:solidFill>
              <a:latin typeface="Source Sans Pro"/>
              <a:ea typeface="Source Sans Pro"/>
              <a:cs typeface="Source Sans Pro"/>
              <a:sym typeface="Source Sans Pro"/>
            </a:endParaRPr>
          </a:p>
        </p:txBody>
      </p:sp>
      <p:sp>
        <p:nvSpPr>
          <p:cNvPr id="42" name="Google Shape;42;p7"/>
          <p:cNvSpPr/>
          <p:nvPr>
            <p:ph idx="2" type="pic"/>
          </p:nvPr>
        </p:nvSpPr>
        <p:spPr>
          <a:xfrm>
            <a:off x="0" y="1756833"/>
            <a:ext cx="9144000" cy="3386666"/>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
        <p:nvSpPr>
          <p:cNvPr id="43" name="Google Shape;43;p7"/>
          <p:cNvSpPr txBox="1"/>
          <p:nvPr>
            <p:ph type="title"/>
          </p:nvPr>
        </p:nvSpPr>
        <p:spPr>
          <a:xfrm>
            <a:off x="1117708" y="407953"/>
            <a:ext cx="6947615" cy="585513"/>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400"/>
              <a:buFont typeface="Source Sans Pro"/>
              <a:buNone/>
              <a:defRPr b="1" i="0" sz="3600" u="none" cap="none" strike="noStrike">
                <a:solidFill>
                  <a:schemeClr val="l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44" name="Google Shape;44;p7"/>
          <p:cNvSpPr txBox="1"/>
          <p:nvPr>
            <p:ph idx="1" type="body"/>
          </p:nvPr>
        </p:nvSpPr>
        <p:spPr>
          <a:xfrm>
            <a:off x="1677241" y="998561"/>
            <a:ext cx="5828552" cy="481695"/>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480"/>
              </a:spcBef>
              <a:spcAft>
                <a:spcPts val="0"/>
              </a:spcAft>
              <a:buClr>
                <a:schemeClr val="lt1"/>
              </a:buClr>
              <a:buSzPts val="2800"/>
              <a:buFont typeface="Arial"/>
              <a:buNone/>
              <a:defRPr b="0" i="0" sz="2400" u="none" cap="none" strike="noStrike">
                <a:solidFill>
                  <a:schemeClr val="lt1"/>
                </a:solidFill>
                <a:latin typeface="Source Sans Pro"/>
                <a:ea typeface="Source Sans Pro"/>
                <a:cs typeface="Source Sans Pro"/>
                <a:sym typeface="Source Sans Pro"/>
              </a:defRPr>
            </a:lvl1pPr>
            <a:lvl2pPr indent="-381000" lvl="1" marL="914400" marR="0" rtl="0" algn="l">
              <a:lnSpc>
                <a:spcPct val="100000"/>
              </a:lnSpc>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5" name="Shape 45"/>
        <p:cNvGrpSpPr/>
        <p:nvPr/>
      </p:nvGrpSpPr>
      <p:grpSpPr>
        <a:xfrm>
          <a:off x="0" y="0"/>
          <a:ext cx="0" cy="0"/>
          <a:chOff x="0" y="0"/>
          <a:chExt cx="0" cy="0"/>
        </a:xfrm>
      </p:grpSpPr>
      <p:sp>
        <p:nvSpPr>
          <p:cNvPr id="46" name="Google Shape;46;p8"/>
          <p:cNvSpPr txBox="1"/>
          <p:nvPr>
            <p:ph type="title"/>
          </p:nvPr>
        </p:nvSpPr>
        <p:spPr>
          <a:xfrm>
            <a:off x="457199" y="87914"/>
            <a:ext cx="6662271" cy="85725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47" name="Google Shape;47;p8"/>
          <p:cNvSpPr txBox="1"/>
          <p:nvPr>
            <p:ph idx="1" type="body"/>
          </p:nvPr>
        </p:nvSpPr>
        <p:spPr>
          <a:xfrm>
            <a:off x="457200" y="1519380"/>
            <a:ext cx="8229600" cy="307524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560"/>
              </a:spcBef>
              <a:spcAft>
                <a:spcPts val="0"/>
              </a:spcAft>
              <a:buClr>
                <a:srgbClr val="878787"/>
              </a:buClr>
              <a:buSzPts val="2800"/>
              <a:buFont typeface="Arial"/>
              <a:buNone/>
              <a:defRPr b="0" i="0" sz="2800" u="none" cap="none" strike="noStrike">
                <a:solidFill>
                  <a:srgbClr val="878787"/>
                </a:solidFill>
                <a:latin typeface="Source Sans Pro"/>
                <a:ea typeface="Source Sans Pro"/>
                <a:cs typeface="Source Sans Pro"/>
                <a:sym typeface="Source Sans Pro"/>
              </a:defRPr>
            </a:lvl1pPr>
            <a:lvl2pPr indent="-228600" lvl="1" marL="914400" marR="0" rtl="0" algn="l">
              <a:lnSpc>
                <a:spcPct val="100000"/>
              </a:lnSpc>
              <a:spcBef>
                <a:spcPts val="480"/>
              </a:spcBef>
              <a:spcAft>
                <a:spcPts val="0"/>
              </a:spcAft>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400"/>
              </a:spcBef>
              <a:spcAft>
                <a:spcPts val="0"/>
              </a:spcAft>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360"/>
              </a:spcBef>
              <a:spcAft>
                <a:spcPts val="0"/>
              </a:spcAft>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48" name="Google Shape;48;p8"/>
          <p:cNvCxnSpPr/>
          <p:nvPr/>
        </p:nvCxnSpPr>
        <p:spPr>
          <a:xfrm>
            <a:off x="0" y="952605"/>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9"/>
          <p:cNvSpPr txBox="1"/>
          <p:nvPr>
            <p:ph type="title"/>
          </p:nvPr>
        </p:nvSpPr>
        <p:spPr>
          <a:xfrm>
            <a:off x="457199" y="342231"/>
            <a:ext cx="6662271"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51" name="Google Shape;51;p9"/>
          <p:cNvSpPr txBox="1"/>
          <p:nvPr>
            <p:ph idx="1" type="body"/>
          </p:nvPr>
        </p:nvSpPr>
        <p:spPr>
          <a:xfrm>
            <a:off x="457200" y="1200150"/>
            <a:ext cx="4038599" cy="3394472"/>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1pPr>
            <a:lvl2pPr indent="-355600" lvl="1" marL="9144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42900" lvl="2" marL="13716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3pPr>
            <a:lvl4pPr indent="-330200" lvl="3" marL="1828800" marR="0" rtl="0" algn="l">
              <a:lnSpc>
                <a:spcPct val="100000"/>
              </a:lnSpc>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4pPr>
            <a:lvl5pPr indent="-330200" lvl="4" marL="2286000" marR="0" rtl="0" algn="l">
              <a:lnSpc>
                <a:spcPct val="100000"/>
              </a:lnSpc>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52" name="Google Shape;52;p9"/>
          <p:cNvSpPr txBox="1"/>
          <p:nvPr>
            <p:ph idx="2" type="body"/>
          </p:nvPr>
        </p:nvSpPr>
        <p:spPr>
          <a:xfrm>
            <a:off x="4648200" y="1200150"/>
            <a:ext cx="4038599" cy="3394472"/>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1pPr>
            <a:lvl2pPr indent="-355600" lvl="1" marL="9144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342900" lvl="2" marL="13716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3pPr>
            <a:lvl4pPr indent="-330200" lvl="3" marL="1828800" marR="0" rtl="0" algn="l">
              <a:lnSpc>
                <a:spcPct val="100000"/>
              </a:lnSpc>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4pPr>
            <a:lvl5pPr indent="-330200" lvl="4" marL="2286000" marR="0" rtl="0" algn="l">
              <a:lnSpc>
                <a:spcPct val="100000"/>
              </a:lnSpc>
              <a:spcBef>
                <a:spcPts val="320"/>
              </a:spcBef>
              <a:spcAft>
                <a:spcPts val="0"/>
              </a:spcAft>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cxnSp>
        <p:nvCxnSpPr>
          <p:cNvPr id="53" name="Google Shape;53;p9"/>
          <p:cNvCxnSpPr/>
          <p:nvPr/>
        </p:nvCxnSpPr>
        <p:spPr>
          <a:xfrm>
            <a:off x="0" y="952605"/>
            <a:ext cx="9144000" cy="0"/>
          </a:xfrm>
          <a:prstGeom prst="straightConnector1">
            <a:avLst/>
          </a:prstGeom>
          <a:noFill/>
          <a:ln cap="flat" cmpd="sng" w="9525">
            <a:solidFill>
              <a:srgbClr val="E8E8E8"/>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54" name="Shape 54"/>
        <p:cNvGrpSpPr/>
        <p:nvPr/>
      </p:nvGrpSpPr>
      <p:grpSpPr>
        <a:xfrm>
          <a:off x="0" y="0"/>
          <a:ext cx="0" cy="0"/>
          <a:chOff x="0" y="0"/>
          <a:chExt cx="0" cy="0"/>
        </a:xfrm>
      </p:grpSpPr>
      <p:sp>
        <p:nvSpPr>
          <p:cNvPr id="55" name="Google Shape;55;p10"/>
          <p:cNvSpPr/>
          <p:nvPr/>
        </p:nvSpPr>
        <p:spPr>
          <a:xfrm>
            <a:off x="-7470" y="-52294"/>
            <a:ext cx="9218705" cy="521073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6" name="Google Shape;56;p10"/>
          <p:cNvSpPr/>
          <p:nvPr/>
        </p:nvSpPr>
        <p:spPr>
          <a:xfrm>
            <a:off x="4495798" y="948765"/>
            <a:ext cx="4722906" cy="425823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7" name="Google Shape;57;p10"/>
          <p:cNvSpPr txBox="1"/>
          <p:nvPr>
            <p:ph type="title"/>
          </p:nvPr>
        </p:nvSpPr>
        <p:spPr>
          <a:xfrm>
            <a:off x="231587" y="318403"/>
            <a:ext cx="8538883"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Source Sans Pro"/>
              <a:buNone/>
              <a:defRPr b="1" i="0" sz="2800" u="none" cap="none" strike="noStrike">
                <a:solidFill>
                  <a:schemeClr val="l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58" name="Google Shape;58;p10"/>
          <p:cNvSpPr txBox="1"/>
          <p:nvPr>
            <p:ph idx="1" type="body"/>
          </p:nvPr>
        </p:nvSpPr>
        <p:spPr>
          <a:xfrm>
            <a:off x="4728882" y="1192686"/>
            <a:ext cx="3957918" cy="3394472"/>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600"/>
              </a:spcBef>
              <a:spcAft>
                <a:spcPts val="0"/>
              </a:spcAft>
              <a:buClr>
                <a:srgbClr val="878787"/>
              </a:buClr>
              <a:buSzPts val="2400"/>
              <a:buFont typeface="Arial"/>
              <a:buNone/>
              <a:defRPr b="0" i="0" sz="1600" u="none" cap="none" strike="noStrike">
                <a:solidFill>
                  <a:srgbClr val="878787"/>
                </a:solidFill>
                <a:latin typeface="Source Sans Pro"/>
                <a:ea typeface="Source Sans Pro"/>
                <a:cs typeface="Source Sans Pro"/>
                <a:sym typeface="Source Sans Pro"/>
              </a:defRPr>
            </a:lvl2pPr>
            <a:lvl3pPr indent="-228600" lvl="2" marL="1371600" marR="0" rtl="0" algn="l">
              <a:lnSpc>
                <a:spcPct val="100000"/>
              </a:lnSpc>
              <a:spcBef>
                <a:spcPts val="280"/>
              </a:spcBef>
              <a:spcAft>
                <a:spcPts val="0"/>
              </a:spcAft>
              <a:buClr>
                <a:srgbClr val="878787"/>
              </a:buClr>
              <a:buSzPts val="2000"/>
              <a:buFont typeface="Arial"/>
              <a:buNone/>
              <a:defRPr b="0" i="0" sz="1400" u="none" cap="none" strike="noStrike">
                <a:solidFill>
                  <a:srgbClr val="878787"/>
                </a:solidFill>
                <a:latin typeface="Source Sans Pro"/>
                <a:ea typeface="Source Sans Pro"/>
                <a:cs typeface="Source Sans Pro"/>
                <a:sym typeface="Source Sans Pro"/>
              </a:defRPr>
            </a:lvl3pPr>
            <a:lvl4pPr indent="-228600" lvl="3" marL="1828800" marR="0" rtl="0" algn="l">
              <a:lnSpc>
                <a:spcPct val="100000"/>
              </a:lnSpc>
              <a:spcBef>
                <a:spcPts val="240"/>
              </a:spcBef>
              <a:spcAft>
                <a:spcPts val="0"/>
              </a:spcAft>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4pPr>
            <a:lvl5pPr indent="-228600" lvl="4" marL="2286000" marR="0" rtl="0" algn="l">
              <a:lnSpc>
                <a:spcPct val="100000"/>
              </a:lnSpc>
              <a:spcBef>
                <a:spcPts val="240"/>
              </a:spcBef>
              <a:spcAft>
                <a:spcPts val="0"/>
              </a:spcAft>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59" name="Google Shape;59;p10"/>
          <p:cNvSpPr/>
          <p:nvPr>
            <p:ph idx="2" type="pic"/>
          </p:nvPr>
        </p:nvSpPr>
        <p:spPr>
          <a:xfrm>
            <a:off x="0" y="956795"/>
            <a:ext cx="4495800" cy="4250204"/>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rgbClr val="878787"/>
              </a:buClr>
              <a:buSzPts val="1400"/>
              <a:buFont typeface="Arial"/>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199" y="342231"/>
            <a:ext cx="6662271" cy="363558"/>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1" name="Google Shape;11;p1"/>
          <p:cNvSpPr txBox="1"/>
          <p:nvPr>
            <p:ph idx="1" type="body"/>
          </p:nvPr>
        </p:nvSpPr>
        <p:spPr>
          <a:xfrm>
            <a:off x="457200" y="1519380"/>
            <a:ext cx="8229600" cy="3075242"/>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381000" lvl="1" marL="914400" marR="0" rtl="0" algn="l">
              <a:lnSpc>
                <a:spcPct val="100000"/>
              </a:lnSpc>
              <a:spcBef>
                <a:spcPts val="480"/>
              </a:spcBef>
              <a:spcAft>
                <a:spcPts val="0"/>
              </a:spcAft>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355600" lvl="2" marL="1371600" marR="0" rtl="0" algn="l">
              <a:lnSpc>
                <a:spcPct val="100000"/>
              </a:lnSpc>
              <a:spcBef>
                <a:spcPts val="400"/>
              </a:spcBef>
              <a:spcAft>
                <a:spcPts val="0"/>
              </a:spcAft>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342900" lvl="3" marL="18288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342900" lvl="4" marL="2286000" marR="0" rtl="0" algn="l">
              <a:lnSpc>
                <a:spcPct val="100000"/>
              </a:lnSpc>
              <a:spcBef>
                <a:spcPts val="360"/>
              </a:spcBef>
              <a:spcAft>
                <a:spcPts val="0"/>
              </a:spcAft>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8.jp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6.png"/><Relationship Id="rId4" Type="http://schemas.openxmlformats.org/officeDocument/2006/relationships/image" Target="../media/image8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8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91.png"/><Relationship Id="rId4" Type="http://schemas.openxmlformats.org/officeDocument/2006/relationships/image" Target="../media/image97.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5.png"/><Relationship Id="rId8" Type="http://schemas.openxmlformats.org/officeDocument/2006/relationships/image" Target="../media/image9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8.jpg"/><Relationship Id="rId4" Type="http://schemas.openxmlformats.org/officeDocument/2006/relationships/image" Target="../media/image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98.png"/><Relationship Id="rId4" Type="http://schemas.openxmlformats.org/officeDocument/2006/relationships/hyperlink" Target="https://www.atlassian.com/software/bamboo/"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4.png"/><Relationship Id="rId4" Type="http://schemas.openxmlformats.org/officeDocument/2006/relationships/hyperlink" Target="https://confluence.atlassian.com/bamboo/installing-bamboo-on-linux-289276792.html"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0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7.png"/><Relationship Id="rId4" Type="http://schemas.openxmlformats.org/officeDocument/2006/relationships/hyperlink" Target="http://www.linuxfromscratch.org/blfs/view/svn/general/java.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hyperlink" Target="https://www.atlassian.com/software/bamboo/downloads/binary/atlassian-bamboo-5.9.7.tar.gz" TargetMode="External"/><Relationship Id="rId4" Type="http://schemas.openxmlformats.org/officeDocument/2006/relationships/image" Target="../media/image10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9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00.png"/><Relationship Id="rId4" Type="http://schemas.openxmlformats.org/officeDocument/2006/relationships/image" Target="../media/image10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16.png"/><Relationship Id="rId4" Type="http://schemas.openxmlformats.org/officeDocument/2006/relationships/image" Target="../media/image10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0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1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0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1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13.png"/><Relationship Id="rId4" Type="http://schemas.openxmlformats.org/officeDocument/2006/relationships/image" Target="../media/image10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1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1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2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24.png"/><Relationship Id="rId4" Type="http://schemas.openxmlformats.org/officeDocument/2006/relationships/hyperlink" Target="http://10.244.0.2:8085/"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18.png"/><Relationship Id="rId4" Type="http://schemas.openxmlformats.org/officeDocument/2006/relationships/image" Target="../media/image8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2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8.jpg"/><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30.png"/><Relationship Id="rId4" Type="http://schemas.openxmlformats.org/officeDocument/2006/relationships/image" Target="../media/image120.png"/><Relationship Id="rId5" Type="http://schemas.openxmlformats.org/officeDocument/2006/relationships/image" Target="../media/image119.png"/><Relationship Id="rId6" Type="http://schemas.openxmlformats.org/officeDocument/2006/relationships/image" Target="../media/image121.png"/><Relationship Id="rId7" Type="http://schemas.openxmlformats.org/officeDocument/2006/relationships/image" Target="../media/image125.png"/><Relationship Id="rId8" Type="http://schemas.openxmlformats.org/officeDocument/2006/relationships/image" Target="../media/image12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2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3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2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3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2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34.png"/></Relationships>
</file>

<file path=ppt/slides/_rels/slide154.xml.rels><?xml version="1.0" encoding="UTF-8" standalone="yes"?><Relationships xmlns="http://schemas.openxmlformats.org/package/2006/relationships"><Relationship Id="rId11" Type="http://schemas.openxmlformats.org/officeDocument/2006/relationships/image" Target="../media/image144.png"/><Relationship Id="rId10" Type="http://schemas.openxmlformats.org/officeDocument/2006/relationships/image" Target="../media/image141.png"/><Relationship Id="rId13" Type="http://schemas.openxmlformats.org/officeDocument/2006/relationships/image" Target="../media/image136.png"/><Relationship Id="rId12"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30.png"/><Relationship Id="rId4" Type="http://schemas.openxmlformats.org/officeDocument/2006/relationships/image" Target="../media/image120.png"/><Relationship Id="rId9" Type="http://schemas.openxmlformats.org/officeDocument/2006/relationships/image" Target="../media/image133.png"/><Relationship Id="rId15" Type="http://schemas.openxmlformats.org/officeDocument/2006/relationships/image" Target="../media/image142.png"/><Relationship Id="rId14" Type="http://schemas.openxmlformats.org/officeDocument/2006/relationships/image" Target="../media/image135.png"/><Relationship Id="rId17" Type="http://schemas.openxmlformats.org/officeDocument/2006/relationships/image" Target="../media/image145.png"/><Relationship Id="rId16" Type="http://schemas.openxmlformats.org/officeDocument/2006/relationships/image" Target="../media/image140.png"/><Relationship Id="rId5" Type="http://schemas.openxmlformats.org/officeDocument/2006/relationships/image" Target="../media/image119.png"/><Relationship Id="rId6" Type="http://schemas.openxmlformats.org/officeDocument/2006/relationships/image" Target="../media/image121.png"/><Relationship Id="rId18" Type="http://schemas.openxmlformats.org/officeDocument/2006/relationships/hyperlink" Target="https://network.pivotal.io/" TargetMode="External"/><Relationship Id="rId7" Type="http://schemas.openxmlformats.org/officeDocument/2006/relationships/image" Target="../media/image125.png"/><Relationship Id="rId8" Type="http://schemas.openxmlformats.org/officeDocument/2006/relationships/image" Target="../media/image12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3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43.png"/><Relationship Id="rId4" Type="http://schemas.openxmlformats.org/officeDocument/2006/relationships/image" Target="../media/image14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3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8.jpg"/><Relationship Id="rId4" Type="http://schemas.openxmlformats.org/officeDocument/2006/relationships/image" Target="../media/image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hyperlink" Target="http://bosh.io/docs" TargetMode="External"/><Relationship Id="rId4" Type="http://schemas.openxmlformats.org/officeDocument/2006/relationships/hyperlink" Target="https://github.com/cloudfoundry/bosh" TargetMode="External"/><Relationship Id="rId5" Type="http://schemas.openxmlformats.org/officeDocument/2006/relationships/hyperlink" Target="https://lists.cloudfoundry.org/pipermail/cf-bosh" TargetMode="External"/><Relationship Id="rId6" Type="http://schemas.openxmlformats.org/officeDocument/2006/relationships/hyperlink" Target="https://www.pivotaltracker.com/n/projects/95623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8.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18.jpg"/><Relationship Id="rId7" Type="http://schemas.openxmlformats.org/officeDocument/2006/relationships/image" Target="../media/image13.jpg"/><Relationship Id="rId8"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vagrantup.com/" TargetMode="External"/><Relationship Id="rId4" Type="http://schemas.openxmlformats.org/officeDocument/2006/relationships/image" Target="../media/image25.png"/><Relationship Id="rId5"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jp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34.png"/><Relationship Id="rId7" Type="http://schemas.openxmlformats.org/officeDocument/2006/relationships/image" Target="../media/image29.png"/><Relationship Id="rId8"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hyperlink" Target="http://bosh.io/stemcel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hyperlink" Target="http://bosh.io/releas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7.jpg"/><Relationship Id="rId4" Type="http://schemas.openxmlformats.org/officeDocument/2006/relationships/hyperlink" Target="https://blog.pivotal.io/pivotal-cloud-foundry/products/canaries-are-grea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1.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8.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8.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bosh.io/doc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jp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jp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3.png"/><Relationship Id="rId4" Type="http://schemas.openxmlformats.org/officeDocument/2006/relationships/hyperlink" Target="https://mmonit.com/monit/"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bosh.io/docs/hm-config.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125" name="Google Shape;125;p21"/>
          <p:cNvSpPr txBox="1"/>
          <p:nvPr/>
        </p:nvSpPr>
        <p:spPr>
          <a:xfrm>
            <a:off x="446035" y="1487155"/>
            <a:ext cx="4854081"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BOSH Training</a:t>
            </a:r>
            <a:endParaRPr b="0" i="0" sz="4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126" name="Google Shape;126;p21"/>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
        <p:nvSpPr>
          <p:cNvPr id="127" name="Google Shape;127;p21"/>
          <p:cNvSpPr txBox="1"/>
          <p:nvPr/>
        </p:nvSpPr>
        <p:spPr>
          <a:xfrm>
            <a:off x="442927" y="1743235"/>
            <a:ext cx="3965191" cy="197518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Source Sans Pro"/>
              <a:buNone/>
            </a:pPr>
            <a:r>
              <a:t/>
            </a:r>
            <a:endParaRPr b="0" i="0" sz="4000" u="none" cap="none" strike="noStrike">
              <a:solidFill>
                <a:schemeClr val="lt1"/>
              </a:solidFill>
              <a:latin typeface="Roboto"/>
              <a:ea typeface="Roboto"/>
              <a:cs typeface="Roboto"/>
              <a:sym typeface="Roboto"/>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idx="1" type="body"/>
          </p:nvPr>
        </p:nvSpPr>
        <p:spPr>
          <a:xfrm>
            <a:off x="174418" y="953887"/>
            <a:ext cx="8742702" cy="3684733"/>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Consistency</a:t>
            </a:r>
            <a:r>
              <a:rPr b="0" i="0" lang="en-US" sz="2800" u="none" cap="none" strike="noStrike">
                <a:solidFill>
                  <a:schemeClr val="lt1"/>
                </a:solidFill>
                <a:latin typeface="Arial"/>
                <a:ea typeface="Arial"/>
                <a:cs typeface="Arial"/>
                <a:sym typeface="Arial"/>
              </a:rPr>
              <a:t>: the mission to provide a stable framework for development, deployment, audit, and accountability for software components.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Agility</a:t>
            </a:r>
            <a:r>
              <a:rPr b="0" i="0" lang="en-US" sz="2800" u="none" cap="none" strike="noStrike">
                <a:solidFill>
                  <a:schemeClr val="lt1"/>
                </a:solidFill>
                <a:latin typeface="Arial"/>
                <a:ea typeface="Arial"/>
                <a:cs typeface="Arial"/>
                <a:sym typeface="Arial"/>
              </a:rPr>
              <a:t>: the ongoing research into what are the repercussions of modern software engineering practices on the productivity in the software cycle, i.e. continuous integration.</a:t>
            </a:r>
            <a:endParaRPr/>
          </a:p>
        </p:txBody>
      </p:sp>
      <p:sp>
        <p:nvSpPr>
          <p:cNvPr id="198" name="Google Shape;198;p30"/>
          <p:cNvSpPr txBox="1"/>
          <p:nvPr>
            <p:ph type="title"/>
          </p:nvPr>
        </p:nvSpPr>
        <p:spPr>
          <a:xfrm>
            <a:off x="174418"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4 principles of modern Release Engineering</a:t>
            </a:r>
            <a:endParaRPr b="0" i="0" sz="3200" u="none" cap="none" strike="noStrike">
              <a:solidFill>
                <a:srgbClr val="138A7E"/>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2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Log rotation</a:t>
            </a:r>
            <a:endParaRPr b="0" i="0" sz="3200" u="none" cap="none" strike="noStrike">
              <a:solidFill>
                <a:srgbClr val="138A7E"/>
              </a:solidFill>
              <a:latin typeface="Arial"/>
              <a:ea typeface="Arial"/>
              <a:cs typeface="Arial"/>
              <a:sym typeface="Arial"/>
            </a:endParaRPr>
          </a:p>
        </p:txBody>
      </p:sp>
      <p:sp>
        <p:nvSpPr>
          <p:cNvPr id="1438" name="Google Shape;1438;p120"/>
          <p:cNvSpPr txBox="1"/>
          <p:nvPr>
            <p:ph idx="1" type="body"/>
          </p:nvPr>
        </p:nvSpPr>
        <p:spPr>
          <a:xfrm>
            <a:off x="201671" y="910283"/>
            <a:ext cx="8704548" cy="363567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BOSH log rotates release job logs with the Logrotate log file management utility with the following non-configurable settings:</a:t>
            </a:r>
            <a:endParaRPr/>
          </a:p>
          <a:p>
            <a:pPr indent="-285750" lvl="0" marL="285750" marR="0" rtl="0" algn="l">
              <a:lnSpc>
                <a:spcPct val="100000"/>
              </a:lnSpc>
              <a:spcBef>
                <a:spcPts val="560"/>
              </a:spcBef>
              <a:spcAft>
                <a:spcPts val="0"/>
              </a:spcAft>
              <a:buClr>
                <a:schemeClr val="lt1"/>
              </a:buClr>
              <a:buSzPts val="1800"/>
              <a:buFont typeface="Arial"/>
              <a:buChar char="•"/>
            </a:pPr>
            <a:r>
              <a:rPr b="0" i="0" lang="en-US" sz="1800" u="none" cap="none" strike="noStrike">
                <a:solidFill>
                  <a:schemeClr val="accent1"/>
                </a:solidFill>
                <a:latin typeface="Arial"/>
                <a:ea typeface="Arial"/>
                <a:cs typeface="Arial"/>
                <a:sym typeface="Arial"/>
              </a:rPr>
              <a:t>missingok</a:t>
            </a:r>
            <a:r>
              <a:rPr b="0" i="0" lang="en-US" sz="1800" u="none" cap="none" strike="noStrike">
                <a:solidFill>
                  <a:schemeClr val="lt1"/>
                </a:solidFill>
                <a:latin typeface="Arial"/>
                <a:ea typeface="Arial"/>
                <a:cs typeface="Arial"/>
                <a:sym typeface="Arial"/>
              </a:rPr>
              <a:t>: Skip missing log files and do not generate an error message</a:t>
            </a:r>
            <a:endParaRPr/>
          </a:p>
          <a:p>
            <a:pPr indent="-285750" lvl="0" marL="285750" marR="0" rtl="0" algn="l">
              <a:lnSpc>
                <a:spcPct val="100000"/>
              </a:lnSpc>
              <a:spcBef>
                <a:spcPts val="560"/>
              </a:spcBef>
              <a:spcAft>
                <a:spcPts val="0"/>
              </a:spcAft>
              <a:buClr>
                <a:schemeClr val="lt1"/>
              </a:buClr>
              <a:buSzPts val="1800"/>
              <a:buFont typeface="Arial"/>
              <a:buChar char="•"/>
            </a:pPr>
            <a:r>
              <a:rPr b="0" i="0" lang="en-US" sz="1800" u="none" cap="none" strike="noStrike">
                <a:solidFill>
                  <a:srgbClr val="138A7E"/>
                </a:solidFill>
                <a:latin typeface="Arial"/>
                <a:ea typeface="Arial"/>
                <a:cs typeface="Arial"/>
                <a:sym typeface="Arial"/>
              </a:rPr>
              <a:t>rotate 7</a:t>
            </a:r>
            <a:r>
              <a:rPr b="0" i="0" lang="en-US" sz="1800" u="none" cap="none" strike="noStrike">
                <a:solidFill>
                  <a:schemeClr val="lt1"/>
                </a:solidFill>
                <a:latin typeface="Arial"/>
                <a:ea typeface="Arial"/>
                <a:cs typeface="Arial"/>
                <a:sym typeface="Arial"/>
              </a:rPr>
              <a:t>: Keep seven log files at a time</a:t>
            </a:r>
            <a:endParaRPr/>
          </a:p>
          <a:p>
            <a:pPr indent="-285750" lvl="0" marL="285750" marR="0" rtl="0" algn="l">
              <a:lnSpc>
                <a:spcPct val="100000"/>
              </a:lnSpc>
              <a:spcBef>
                <a:spcPts val="560"/>
              </a:spcBef>
              <a:spcAft>
                <a:spcPts val="0"/>
              </a:spcAft>
              <a:buClr>
                <a:schemeClr val="lt1"/>
              </a:buClr>
              <a:buSzPts val="1800"/>
              <a:buFont typeface="Arial"/>
              <a:buChar char="•"/>
            </a:pPr>
            <a:r>
              <a:rPr b="0" i="0" lang="en-US" sz="1800" u="none" cap="none" strike="noStrike">
                <a:solidFill>
                  <a:srgbClr val="138A7E"/>
                </a:solidFill>
                <a:latin typeface="Arial"/>
                <a:ea typeface="Arial"/>
                <a:cs typeface="Arial"/>
                <a:sym typeface="Arial"/>
              </a:rPr>
              <a:t>compress</a:t>
            </a:r>
            <a:r>
              <a:rPr b="0" i="0" lang="en-US" sz="1800" u="none" cap="none" strike="noStrike">
                <a:solidFill>
                  <a:schemeClr val="lt1"/>
                </a:solidFill>
                <a:latin typeface="Arial"/>
                <a:ea typeface="Arial"/>
                <a:cs typeface="Arial"/>
                <a:sym typeface="Arial"/>
              </a:rPr>
              <a:t>: Compress old log files with gzip</a:t>
            </a:r>
            <a:endParaRPr/>
          </a:p>
          <a:p>
            <a:pPr indent="-285750" lvl="0" marL="285750" marR="0" rtl="0" algn="l">
              <a:lnSpc>
                <a:spcPct val="100000"/>
              </a:lnSpc>
              <a:spcBef>
                <a:spcPts val="560"/>
              </a:spcBef>
              <a:spcAft>
                <a:spcPts val="0"/>
              </a:spcAft>
              <a:buClr>
                <a:schemeClr val="lt1"/>
              </a:buClr>
              <a:buSzPts val="1800"/>
              <a:buFont typeface="Arial"/>
              <a:buChar char="•"/>
            </a:pPr>
            <a:r>
              <a:rPr b="0" i="0" lang="en-US" sz="1800" u="none" cap="none" strike="noStrike">
                <a:solidFill>
                  <a:srgbClr val="138A7E"/>
                </a:solidFill>
                <a:latin typeface="Arial"/>
                <a:ea typeface="Arial"/>
                <a:cs typeface="Arial"/>
                <a:sym typeface="Arial"/>
              </a:rPr>
              <a:t>delaycompress</a:t>
            </a:r>
            <a:r>
              <a:rPr b="0" i="0" lang="en-US" sz="1800" u="none" cap="none" strike="noStrike">
                <a:solidFill>
                  <a:schemeClr val="lt1"/>
                </a:solidFill>
                <a:latin typeface="Arial"/>
                <a:ea typeface="Arial"/>
                <a:cs typeface="Arial"/>
                <a:sym typeface="Arial"/>
              </a:rPr>
              <a:t>: Postpone compression of log files until the next rotation cycle</a:t>
            </a:r>
            <a:endParaRPr/>
          </a:p>
          <a:p>
            <a:pPr indent="-285750" lvl="0" marL="285750" marR="0" rtl="0" algn="l">
              <a:lnSpc>
                <a:spcPct val="100000"/>
              </a:lnSpc>
              <a:spcBef>
                <a:spcPts val="560"/>
              </a:spcBef>
              <a:spcAft>
                <a:spcPts val="0"/>
              </a:spcAft>
              <a:buClr>
                <a:schemeClr val="lt1"/>
              </a:buClr>
              <a:buSzPts val="1800"/>
              <a:buFont typeface="Arial"/>
              <a:buChar char="•"/>
            </a:pPr>
            <a:r>
              <a:rPr b="0" i="0" lang="en-US" sz="1800" u="none" cap="none" strike="noStrike">
                <a:solidFill>
                  <a:srgbClr val="138A7E"/>
                </a:solidFill>
                <a:latin typeface="Arial"/>
                <a:ea typeface="Arial"/>
                <a:cs typeface="Arial"/>
                <a:sym typeface="Arial"/>
              </a:rPr>
              <a:t>copytruncate</a:t>
            </a:r>
            <a:r>
              <a:rPr b="0" i="0" lang="en-US" sz="1800" u="none" cap="none" strike="noStrike">
                <a:solidFill>
                  <a:schemeClr val="lt1"/>
                </a:solidFill>
                <a:latin typeface="Arial"/>
                <a:ea typeface="Arial"/>
                <a:cs typeface="Arial"/>
                <a:sym typeface="Arial"/>
              </a:rPr>
              <a:t>: Copy log files, then truncate in place instead of creating new files</a:t>
            </a:r>
            <a:endParaRPr/>
          </a:p>
          <a:p>
            <a:pPr indent="-285750" lvl="0" marL="285750" marR="0" rtl="0" algn="l">
              <a:lnSpc>
                <a:spcPct val="100000"/>
              </a:lnSpc>
              <a:spcBef>
                <a:spcPts val="560"/>
              </a:spcBef>
              <a:spcAft>
                <a:spcPts val="0"/>
              </a:spcAft>
              <a:buClr>
                <a:schemeClr val="lt1"/>
              </a:buClr>
              <a:buSzPts val="1800"/>
              <a:buFont typeface="Arial"/>
              <a:buChar char="•"/>
            </a:pPr>
            <a:r>
              <a:rPr b="0" i="0" lang="en-US" sz="1800" u="none" cap="none" strike="noStrike">
                <a:solidFill>
                  <a:srgbClr val="138A7E"/>
                </a:solidFill>
                <a:latin typeface="Arial"/>
                <a:ea typeface="Arial"/>
                <a:cs typeface="Arial"/>
                <a:sym typeface="Arial"/>
              </a:rPr>
              <a:t>size 50M</a:t>
            </a:r>
            <a:r>
              <a:rPr b="0" i="0" lang="en-US" sz="1800" u="none" cap="none" strike="noStrike">
                <a:solidFill>
                  <a:schemeClr val="lt1"/>
                </a:solidFill>
                <a:latin typeface="Arial"/>
                <a:ea typeface="Arial"/>
                <a:cs typeface="Arial"/>
                <a:sym typeface="Arial"/>
              </a:rPr>
              <a:t>: Rotate log files when they exceed 50 MB in size.</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pic>
        <p:nvPicPr>
          <p:cNvPr id="1443" name="Google Shape;1443;p121"/>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1444" name="Google Shape;1444;p121"/>
          <p:cNvSpPr txBox="1"/>
          <p:nvPr/>
        </p:nvSpPr>
        <p:spPr>
          <a:xfrm>
            <a:off x="446036" y="1487155"/>
            <a:ext cx="4039778"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Anatomy of a BOSH release</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1445" name="Google Shape;1445;p121"/>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22"/>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What is a release?</a:t>
            </a:r>
            <a:endParaRPr b="0" i="0" sz="3200" u="none" cap="none" strike="noStrike">
              <a:solidFill>
                <a:srgbClr val="138A7E"/>
              </a:solidFill>
              <a:latin typeface="Arial"/>
              <a:ea typeface="Arial"/>
              <a:cs typeface="Arial"/>
              <a:sym typeface="Arial"/>
            </a:endParaRPr>
          </a:p>
        </p:txBody>
      </p:sp>
      <p:sp>
        <p:nvSpPr>
          <p:cNvPr id="1452" name="Google Shape;1452;p122"/>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 versioned collection of source code, binary artifacts, configuration templates, and anything else required to build and deploy software in a reproducible way</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Ultimatelly, a release is the layer placed on top of a stemcell</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23"/>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Elements of a release</a:t>
            </a:r>
            <a:endParaRPr b="0" i="0" sz="3200" u="none" cap="none" strike="noStrike">
              <a:solidFill>
                <a:srgbClr val="138A7E"/>
              </a:solidFill>
              <a:latin typeface="Arial"/>
              <a:ea typeface="Arial"/>
              <a:cs typeface="Arial"/>
              <a:sym typeface="Arial"/>
            </a:endParaRPr>
          </a:p>
        </p:txBody>
      </p:sp>
      <p:sp>
        <p:nvSpPr>
          <p:cNvPr id="1459" name="Google Shape;1459;p123"/>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400"/>
              <a:buFont typeface="Arial"/>
              <a:buChar char="•"/>
            </a:pPr>
            <a:r>
              <a:rPr b="0" i="0" lang="en-US" sz="2400" u="none" cap="none" strike="noStrike">
                <a:solidFill>
                  <a:srgbClr val="138A7E"/>
                </a:solidFill>
                <a:latin typeface="Arial"/>
                <a:ea typeface="Arial"/>
                <a:cs typeface="Arial"/>
                <a:sym typeface="Arial"/>
              </a:rPr>
              <a:t>Jobs</a:t>
            </a:r>
            <a:r>
              <a:rPr b="0" i="0" lang="en-US" sz="2400" u="none" cap="none" strike="noStrike">
                <a:solidFill>
                  <a:schemeClr val="lt1"/>
                </a:solidFill>
                <a:latin typeface="Arial"/>
                <a:ea typeface="Arial"/>
                <a:cs typeface="Arial"/>
                <a:sym typeface="Arial"/>
              </a:rPr>
              <a:t>: describes pieces of the service or application you are releasing</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rgbClr val="138A7E"/>
                </a:solidFill>
                <a:latin typeface="Arial"/>
                <a:ea typeface="Arial"/>
                <a:cs typeface="Arial"/>
                <a:sym typeface="Arial"/>
              </a:rPr>
              <a:t>Packages</a:t>
            </a:r>
            <a:r>
              <a:rPr b="0" i="0" lang="en-US" sz="2400" u="none" cap="none" strike="noStrike">
                <a:solidFill>
                  <a:schemeClr val="lt1"/>
                </a:solidFill>
                <a:latin typeface="Arial"/>
                <a:ea typeface="Arial"/>
                <a:cs typeface="Arial"/>
                <a:sym typeface="Arial"/>
              </a:rPr>
              <a:t>: provides software to jobs</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rgbClr val="138A7E"/>
                </a:solidFill>
                <a:latin typeface="Arial"/>
                <a:ea typeface="Arial"/>
                <a:cs typeface="Arial"/>
                <a:sym typeface="Arial"/>
              </a:rPr>
              <a:t>Source</a:t>
            </a:r>
            <a:r>
              <a:rPr b="0" i="0" lang="en-US" sz="2400" u="none" cap="none" strike="noStrike">
                <a:solidFill>
                  <a:schemeClr val="lt1"/>
                </a:solidFill>
                <a:latin typeface="Arial"/>
                <a:ea typeface="Arial"/>
                <a:cs typeface="Arial"/>
                <a:sym typeface="Arial"/>
              </a:rPr>
              <a:t>: provides packages the non-binary files they need</a:t>
            </a:r>
            <a:endParaRPr b="0" i="0" sz="24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rgbClr val="138A7E"/>
                </a:solidFill>
                <a:latin typeface="Arial"/>
                <a:ea typeface="Arial"/>
                <a:cs typeface="Arial"/>
                <a:sym typeface="Arial"/>
              </a:rPr>
              <a:t>Blobs</a:t>
            </a:r>
            <a:r>
              <a:rPr b="0" i="0" lang="en-US" sz="2400" u="none" cap="none" strike="noStrike">
                <a:solidFill>
                  <a:schemeClr val="lt1"/>
                </a:solidFill>
                <a:latin typeface="Arial"/>
                <a:ea typeface="Arial"/>
                <a:cs typeface="Arial"/>
                <a:sym typeface="Arial"/>
              </a:rPr>
              <a:t>: provide packages the binaries they need, other than binaries that are checked into a source code repository</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24"/>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What is a package?</a:t>
            </a:r>
            <a:endParaRPr b="0" i="0" sz="3200" u="none" cap="none" strike="noStrike">
              <a:solidFill>
                <a:srgbClr val="138A7E"/>
              </a:solidFill>
              <a:latin typeface="Arial"/>
              <a:ea typeface="Arial"/>
              <a:cs typeface="Arial"/>
              <a:sym typeface="Arial"/>
            </a:endParaRPr>
          </a:p>
        </p:txBody>
      </p:sp>
      <p:sp>
        <p:nvSpPr>
          <p:cNvPr id="1466" name="Google Shape;1466;p124"/>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A Package provides executables, source code and dependencies to jobs</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It should not be tied to a particular stemcell and should not depend on internet access</a:t>
            </a:r>
            <a:endParaRPr b="0" i="0" sz="24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Never depend on the presence of libraries or other software on stemcells</a:t>
            </a:r>
            <a:endParaRPr b="0" i="0" sz="24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It is composed of a source code and/or a blob and instructions on how to build it</a:t>
            </a:r>
            <a:endParaRPr/>
          </a:p>
          <a:p>
            <a:pPr indent="-1587" lvl="0" marL="179388" marR="0" rtl="0" algn="l">
              <a:lnSpc>
                <a:spcPct val="100000"/>
              </a:lnSpc>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pic>
        <p:nvPicPr>
          <p:cNvPr descr="Screen Shot 2016-01-10 at 17.34.24.png" id="1467" name="Google Shape;1467;p124"/>
          <p:cNvPicPr preferRelativeResize="0"/>
          <p:nvPr/>
        </p:nvPicPr>
        <p:blipFill rotWithShape="1">
          <a:blip r:embed="rId3">
            <a:alphaModFix/>
          </a:blip>
          <a:srcRect b="0" l="0" r="0" t="0"/>
          <a:stretch/>
        </p:blipFill>
        <p:spPr>
          <a:xfrm>
            <a:off x="4593494" y="3805212"/>
            <a:ext cx="3391580" cy="75164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25"/>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Package’s spec file</a:t>
            </a:r>
            <a:endParaRPr b="0" i="0" sz="3200" u="none" cap="none" strike="noStrike">
              <a:solidFill>
                <a:srgbClr val="138A7E"/>
              </a:solidFill>
              <a:latin typeface="Arial"/>
              <a:ea typeface="Arial"/>
              <a:cs typeface="Arial"/>
              <a:sym typeface="Arial"/>
            </a:endParaRPr>
          </a:p>
        </p:txBody>
      </p:sp>
      <p:pic>
        <p:nvPicPr>
          <p:cNvPr descr="Screen Shot 2016-01-09 at 23.04.50.png" id="1474" name="Google Shape;1474;p125"/>
          <p:cNvPicPr preferRelativeResize="0"/>
          <p:nvPr/>
        </p:nvPicPr>
        <p:blipFill rotWithShape="1">
          <a:blip r:embed="rId3">
            <a:alphaModFix/>
          </a:blip>
          <a:srcRect b="0" l="0" r="0" t="0"/>
          <a:stretch/>
        </p:blipFill>
        <p:spPr>
          <a:xfrm>
            <a:off x="671427" y="1273485"/>
            <a:ext cx="3111500" cy="1193800"/>
          </a:xfrm>
          <a:prstGeom prst="rect">
            <a:avLst/>
          </a:prstGeom>
          <a:noFill/>
          <a:ln>
            <a:noFill/>
          </a:ln>
        </p:spPr>
      </p:pic>
      <p:sp>
        <p:nvSpPr>
          <p:cNvPr id="1475" name="Google Shape;1475;p125"/>
          <p:cNvSpPr txBox="1"/>
          <p:nvPr/>
        </p:nvSpPr>
        <p:spPr>
          <a:xfrm>
            <a:off x="4144935" y="1403697"/>
            <a:ext cx="138233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Package name</a:t>
            </a:r>
            <a:endParaRPr b="0" i="0" sz="1400" u="none" cap="none" strike="noStrike">
              <a:solidFill>
                <a:schemeClr val="lt1"/>
              </a:solidFill>
              <a:latin typeface="Arial"/>
              <a:ea typeface="Arial"/>
              <a:cs typeface="Arial"/>
              <a:sym typeface="Arial"/>
            </a:endParaRPr>
          </a:p>
        </p:txBody>
      </p:sp>
      <p:sp>
        <p:nvSpPr>
          <p:cNvPr id="1476" name="Google Shape;1476;p125"/>
          <p:cNvSpPr txBox="1"/>
          <p:nvPr/>
        </p:nvSpPr>
        <p:spPr>
          <a:xfrm>
            <a:off x="4144935" y="1647260"/>
            <a:ext cx="355772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Package’s dependencies (at compile time)</a:t>
            </a:r>
            <a:endParaRPr b="0" i="0" sz="1400" u="none" cap="none" strike="noStrike">
              <a:solidFill>
                <a:schemeClr val="lt1"/>
              </a:solidFill>
              <a:latin typeface="Arial"/>
              <a:ea typeface="Arial"/>
              <a:cs typeface="Arial"/>
              <a:sym typeface="Arial"/>
            </a:endParaRPr>
          </a:p>
        </p:txBody>
      </p:sp>
      <p:sp>
        <p:nvSpPr>
          <p:cNvPr id="1477" name="Google Shape;1477;p125"/>
          <p:cNvSpPr txBox="1"/>
          <p:nvPr/>
        </p:nvSpPr>
        <p:spPr>
          <a:xfrm>
            <a:off x="4144935" y="2062042"/>
            <a:ext cx="4810339"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The location where BOSH can find the binaries and other files that the package needs at compile time.</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interprets the locations you record in the files section as being relative either in the “src” directory or in the “blobs” directory</a:t>
            </a:r>
            <a:endParaRPr/>
          </a:p>
        </p:txBody>
      </p:sp>
      <p:cxnSp>
        <p:nvCxnSpPr>
          <p:cNvPr id="1478" name="Google Shape;1478;p125"/>
          <p:cNvCxnSpPr>
            <a:stCxn id="1475" idx="1"/>
          </p:cNvCxnSpPr>
          <p:nvPr/>
        </p:nvCxnSpPr>
        <p:spPr>
          <a:xfrm rot="10800000">
            <a:off x="2774235" y="1557585"/>
            <a:ext cx="13707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479" name="Google Shape;1479;p125"/>
          <p:cNvCxnSpPr>
            <a:stCxn id="1476" idx="1"/>
          </p:cNvCxnSpPr>
          <p:nvPr/>
        </p:nvCxnSpPr>
        <p:spPr>
          <a:xfrm rot="10800000">
            <a:off x="2518035" y="1801148"/>
            <a:ext cx="16269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480" name="Google Shape;1480;p125"/>
          <p:cNvCxnSpPr/>
          <p:nvPr/>
        </p:nvCxnSpPr>
        <p:spPr>
          <a:xfrm flipH="1">
            <a:off x="3782927" y="2234823"/>
            <a:ext cx="362008" cy="545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26"/>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Package’s packaging script</a:t>
            </a:r>
            <a:endParaRPr b="0" i="0" sz="3200" u="none" cap="none" strike="noStrike">
              <a:solidFill>
                <a:srgbClr val="138A7E"/>
              </a:solidFill>
              <a:latin typeface="Arial"/>
              <a:ea typeface="Arial"/>
              <a:cs typeface="Arial"/>
              <a:sym typeface="Arial"/>
            </a:endParaRPr>
          </a:p>
        </p:txBody>
      </p:sp>
      <p:pic>
        <p:nvPicPr>
          <p:cNvPr descr="Screen Shot 2016-01-09 at 23.05.51.png" id="1487" name="Google Shape;1487;p126"/>
          <p:cNvPicPr preferRelativeResize="0"/>
          <p:nvPr/>
        </p:nvPicPr>
        <p:blipFill rotWithShape="1">
          <a:blip r:embed="rId3">
            <a:alphaModFix/>
          </a:blip>
          <a:srcRect b="0" l="0" r="0" t="0"/>
          <a:stretch/>
        </p:blipFill>
        <p:spPr>
          <a:xfrm>
            <a:off x="201294" y="1059163"/>
            <a:ext cx="8597900" cy="2501900"/>
          </a:xfrm>
          <a:prstGeom prst="rect">
            <a:avLst/>
          </a:prstGeom>
          <a:noFill/>
          <a:ln>
            <a:noFill/>
          </a:ln>
        </p:spPr>
      </p:pic>
      <p:sp>
        <p:nvSpPr>
          <p:cNvPr id="1488" name="Google Shape;1488;p126"/>
          <p:cNvSpPr txBox="1"/>
          <p:nvPr>
            <p:ph idx="1" type="body"/>
          </p:nvPr>
        </p:nvSpPr>
        <p:spPr>
          <a:xfrm>
            <a:off x="158066" y="3544712"/>
            <a:ext cx="8742703" cy="11065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Ensure that any copying, installing or compiling delivers resulting code to the install target directory</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27"/>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Package’s dependency graph</a:t>
            </a:r>
            <a:endParaRPr b="0" i="0" sz="3200" u="none" cap="none" strike="noStrike">
              <a:solidFill>
                <a:srgbClr val="138A7E"/>
              </a:solidFill>
              <a:latin typeface="Arial"/>
              <a:ea typeface="Arial"/>
              <a:cs typeface="Arial"/>
              <a:sym typeface="Arial"/>
            </a:endParaRPr>
          </a:p>
        </p:txBody>
      </p:sp>
      <p:sp>
        <p:nvSpPr>
          <p:cNvPr id="1495" name="Google Shape;1495;p127"/>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Be aware that BOSH ensures that dependencies cited in the dependencies block of package spec files are available to the deployed binary, but only at compile time </a:t>
            </a:r>
            <a:endParaRPr/>
          </a:p>
        </p:txBody>
      </p:sp>
      <p:pic>
        <p:nvPicPr>
          <p:cNvPr descr="Screen Shot 2016-01-10 at 17.29.31.png" id="1496" name="Google Shape;1496;p127"/>
          <p:cNvPicPr preferRelativeResize="0"/>
          <p:nvPr/>
        </p:nvPicPr>
        <p:blipFill rotWithShape="1">
          <a:blip r:embed="rId3">
            <a:alphaModFix/>
          </a:blip>
          <a:srcRect b="0" l="0" r="0" t="0"/>
          <a:stretch/>
        </p:blipFill>
        <p:spPr>
          <a:xfrm>
            <a:off x="1148704" y="2702569"/>
            <a:ext cx="2082800" cy="1181100"/>
          </a:xfrm>
          <a:prstGeom prst="rect">
            <a:avLst/>
          </a:prstGeom>
          <a:noFill/>
          <a:ln>
            <a:noFill/>
          </a:ln>
        </p:spPr>
      </p:pic>
      <p:pic>
        <p:nvPicPr>
          <p:cNvPr descr="Screen Shot 2016-01-10 at 17.30.21.png" id="1497" name="Google Shape;1497;p127"/>
          <p:cNvPicPr preferRelativeResize="0"/>
          <p:nvPr/>
        </p:nvPicPr>
        <p:blipFill rotWithShape="1">
          <a:blip r:embed="rId4">
            <a:alphaModFix/>
          </a:blip>
          <a:srcRect b="0" l="0" r="0" t="0"/>
          <a:stretch/>
        </p:blipFill>
        <p:spPr>
          <a:xfrm>
            <a:off x="3925414" y="2480163"/>
            <a:ext cx="4059660" cy="1972919"/>
          </a:xfrm>
          <a:prstGeom prst="rect">
            <a:avLst/>
          </a:prstGeom>
          <a:noFill/>
          <a:ln>
            <a:noFill/>
          </a:ln>
        </p:spPr>
      </p:pic>
      <p:sp>
        <p:nvSpPr>
          <p:cNvPr id="1498" name="Google Shape;1498;p127"/>
          <p:cNvSpPr/>
          <p:nvPr/>
        </p:nvSpPr>
        <p:spPr>
          <a:xfrm>
            <a:off x="4235087" y="3608422"/>
            <a:ext cx="3711833" cy="196228"/>
          </a:xfrm>
          <a:prstGeom prst="rect">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cxnSp>
        <p:nvCxnSpPr>
          <p:cNvPr id="1499" name="Google Shape;1499;p127"/>
          <p:cNvCxnSpPr/>
          <p:nvPr/>
        </p:nvCxnSpPr>
        <p:spPr>
          <a:xfrm>
            <a:off x="3052315" y="3673831"/>
            <a:ext cx="1106464"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28"/>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Sources</a:t>
            </a:r>
            <a:endParaRPr b="0" i="0" sz="3200" u="none" cap="none" strike="noStrike">
              <a:solidFill>
                <a:srgbClr val="138A7E"/>
              </a:solidFill>
              <a:latin typeface="Arial"/>
              <a:ea typeface="Arial"/>
              <a:cs typeface="Arial"/>
              <a:sym typeface="Arial"/>
            </a:endParaRPr>
          </a:p>
        </p:txBody>
      </p:sp>
      <p:sp>
        <p:nvSpPr>
          <p:cNvPr id="1506" name="Google Shape;1506;p128"/>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Provides packages with the non-binary files they need</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We store them at the “src” directory</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Use the globbing pattern </a:t>
            </a:r>
            <a:r>
              <a:rPr b="0" i="1" lang="en-US" sz="2800" u="none" cap="none" strike="noStrike">
                <a:solidFill>
                  <a:srgbClr val="138A7E"/>
                </a:solidFill>
                <a:latin typeface="Arial"/>
                <a:ea typeface="Arial"/>
                <a:cs typeface="Arial"/>
                <a:sym typeface="Arial"/>
              </a:rPr>
              <a:t>&lt;package_name&gt;/**/* </a:t>
            </a:r>
            <a:r>
              <a:rPr b="0" i="0" lang="en-US" sz="2800" u="none" cap="none" strike="noStrike">
                <a:solidFill>
                  <a:schemeClr val="lt1"/>
                </a:solidFill>
                <a:latin typeface="Arial"/>
                <a:ea typeface="Arial"/>
                <a:cs typeface="Arial"/>
                <a:sym typeface="Arial"/>
              </a:rPr>
              <a:t>to deep-traverse the directory in src where the source code should reside</a:t>
            </a:r>
            <a:endParaRPr b="0" i="0" sz="2800" u="none" cap="none" strike="noStrike">
              <a:solidFill>
                <a:schemeClr val="lt1"/>
              </a:solidFill>
              <a:latin typeface="Arial"/>
              <a:ea typeface="Arial"/>
              <a:cs typeface="Arial"/>
              <a:sym typeface="Arial"/>
            </a:endParaRPr>
          </a:p>
        </p:txBody>
      </p:sp>
      <p:pic>
        <p:nvPicPr>
          <p:cNvPr descr="Screen Shot 2016-01-10 at 17.41.47.png" id="1507" name="Google Shape;1507;p128"/>
          <p:cNvPicPr preferRelativeResize="0"/>
          <p:nvPr/>
        </p:nvPicPr>
        <p:blipFill rotWithShape="1">
          <a:blip r:embed="rId3">
            <a:alphaModFix/>
          </a:blip>
          <a:srcRect b="0" l="0" r="0" t="0"/>
          <a:stretch/>
        </p:blipFill>
        <p:spPr>
          <a:xfrm>
            <a:off x="3863030" y="3385372"/>
            <a:ext cx="1993900" cy="7493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29"/>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Blobs</a:t>
            </a:r>
            <a:endParaRPr b="0" i="0" sz="3200" u="none" cap="none" strike="noStrike">
              <a:solidFill>
                <a:srgbClr val="138A7E"/>
              </a:solidFill>
              <a:latin typeface="Arial"/>
              <a:ea typeface="Arial"/>
              <a:cs typeface="Arial"/>
              <a:sym typeface="Arial"/>
            </a:endParaRPr>
          </a:p>
        </p:txBody>
      </p:sp>
      <p:sp>
        <p:nvSpPr>
          <p:cNvPr id="1514" name="Google Shape;1514;p129"/>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Packages often use tar files or other binaries, also known as blobs</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Checking blobs into a repository is problematic if your repository is unsuited to dealing with large binaries (as is true of Git, for example)</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We store them at the “blobs” directory</a:t>
            </a:r>
            <a:endParaRPr b="0" i="0" sz="2800" u="none" cap="none" strike="noStrike">
              <a:solidFill>
                <a:schemeClr val="lt1"/>
              </a:solidFill>
              <a:latin typeface="Arial"/>
              <a:ea typeface="Arial"/>
              <a:cs typeface="Arial"/>
              <a:sym typeface="Arial"/>
            </a:endParaRPr>
          </a:p>
          <a:p>
            <a:pPr indent="-1587" lvl="0" marL="179388" marR="0" rtl="0" algn="l">
              <a:lnSpc>
                <a:spcPct val="100000"/>
              </a:lnSpc>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560"/>
              </a:spcBef>
              <a:spcAft>
                <a:spcPts val="0"/>
              </a:spcAft>
              <a:buClr>
                <a:schemeClr val="lt1"/>
              </a:buClr>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168967" y="320039"/>
            <a:ext cx="8731802" cy="36355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38A7E"/>
              </a:buClr>
              <a:buFont typeface="Arial"/>
              <a:buNone/>
            </a:pPr>
            <a:r>
              <a:rPr b="0" i="0" lang="en-US" sz="3200" u="none" cap="none" strike="noStrike">
                <a:solidFill>
                  <a:srgbClr val="138A7E"/>
                </a:solidFill>
                <a:latin typeface="Arial"/>
                <a:ea typeface="Arial"/>
                <a:cs typeface="Arial"/>
                <a:sym typeface="Arial"/>
              </a:rPr>
              <a:t>Purpose-built for “Day 2 Operations”</a:t>
            </a:r>
            <a:endParaRPr/>
          </a:p>
        </p:txBody>
      </p:sp>
      <p:sp>
        <p:nvSpPr>
          <p:cNvPr id="204" name="Google Shape;204;p31"/>
          <p:cNvSpPr txBox="1"/>
          <p:nvPr/>
        </p:nvSpPr>
        <p:spPr>
          <a:xfrm>
            <a:off x="639920" y="999919"/>
            <a:ext cx="8410574" cy="346219"/>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lt2"/>
              </a:buClr>
              <a:buFont typeface="Arial"/>
              <a:buNone/>
            </a:pPr>
            <a:r>
              <a:rPr b="0" i="0" lang="en-US" sz="1960" u="none" cap="none" strike="noStrike">
                <a:solidFill>
                  <a:schemeClr val="lt2"/>
                </a:solidFill>
                <a:latin typeface="Arial"/>
                <a:ea typeface="Arial"/>
                <a:cs typeface="Arial"/>
                <a:sym typeface="Arial"/>
              </a:rPr>
              <a:t>Consistent, Reliable, Scalable, Secure</a:t>
            </a:r>
            <a:endParaRPr/>
          </a:p>
        </p:txBody>
      </p:sp>
      <p:sp>
        <p:nvSpPr>
          <p:cNvPr id="205" name="Google Shape;205;p31"/>
          <p:cNvSpPr txBox="1"/>
          <p:nvPr/>
        </p:nvSpPr>
        <p:spPr>
          <a:xfrm>
            <a:off x="4950371" y="1923393"/>
            <a:ext cx="3861603" cy="2139050"/>
          </a:xfrm>
          <a:prstGeom prst="rect">
            <a:avLst/>
          </a:prstGeom>
          <a:noFill/>
          <a:ln>
            <a:noFill/>
          </a:ln>
        </p:spPr>
        <p:txBody>
          <a:bodyPr anchorCtr="0" anchor="t" bIns="45700" lIns="91425" spcFirstLastPara="1" rIns="91425" wrap="square" tIns="45700">
            <a:noAutofit/>
          </a:bodyPr>
          <a:lstStyle/>
          <a:p>
            <a:pPr indent="-179388" lvl="0" marL="179388" marR="0" rtl="0" algn="l">
              <a:lnSpc>
                <a:spcPct val="100000"/>
              </a:lnSpc>
              <a:spcBef>
                <a:spcPts val="0"/>
              </a:spcBef>
              <a:spcAft>
                <a:spcPts val="0"/>
              </a:spcAft>
              <a:buClr>
                <a:schemeClr val="lt1"/>
              </a:buClr>
              <a:buSzPts val="1800"/>
              <a:buFont typeface="Noto Sans Symbols"/>
              <a:buChar char="▪"/>
            </a:pPr>
            <a:r>
              <a:rPr b="0" i="0" lang="en-US" sz="1800" u="none" cap="none" strike="noStrike">
                <a:solidFill>
                  <a:srgbClr val="F5F5F5"/>
                </a:solidFill>
                <a:latin typeface="Arial"/>
                <a:ea typeface="Arial"/>
                <a:cs typeface="Arial"/>
                <a:sym typeface="Arial"/>
              </a:rPr>
              <a:t>Checks against “desired state” to return consistency</a:t>
            </a:r>
            <a:endParaRPr/>
          </a:p>
          <a:p>
            <a:pPr indent="-179388" lvl="0" marL="179388" marR="0" rtl="0" algn="l">
              <a:lnSpc>
                <a:spcPct val="100000"/>
              </a:lnSpc>
              <a:spcBef>
                <a:spcPts val="360"/>
              </a:spcBef>
              <a:spcAft>
                <a:spcPts val="0"/>
              </a:spcAft>
              <a:buClr>
                <a:schemeClr val="lt1"/>
              </a:buClr>
              <a:buSzPts val="1800"/>
              <a:buFont typeface="Noto Sans Symbols"/>
              <a:buChar char="▪"/>
            </a:pPr>
            <a:r>
              <a:rPr b="0" i="0" lang="en-US" sz="1800" u="none" cap="none" strike="noStrike">
                <a:solidFill>
                  <a:srgbClr val="F5F5F5"/>
                </a:solidFill>
                <a:latin typeface="Arial"/>
                <a:ea typeface="Arial"/>
                <a:cs typeface="Arial"/>
                <a:sym typeface="Arial"/>
              </a:rPr>
              <a:t>No ad hoc automation burden</a:t>
            </a:r>
            <a:endParaRPr/>
          </a:p>
          <a:p>
            <a:pPr indent="-179388" lvl="0" marL="179388" marR="0" rtl="0" algn="l">
              <a:lnSpc>
                <a:spcPct val="100000"/>
              </a:lnSpc>
              <a:spcBef>
                <a:spcPts val="360"/>
              </a:spcBef>
              <a:spcAft>
                <a:spcPts val="0"/>
              </a:spcAft>
              <a:buClr>
                <a:schemeClr val="lt1"/>
              </a:buClr>
              <a:buSzPts val="1800"/>
              <a:buFont typeface="Noto Sans Symbols"/>
              <a:buChar char="▪"/>
            </a:pPr>
            <a:r>
              <a:rPr b="0" i="0" lang="en-US" sz="1800" u="none" cap="none" strike="noStrike">
                <a:solidFill>
                  <a:srgbClr val="F5F5F5"/>
                </a:solidFill>
                <a:latin typeface="Arial"/>
                <a:ea typeface="Arial"/>
                <a:cs typeface="Arial"/>
                <a:sym typeface="Arial"/>
              </a:rPr>
              <a:t>Manage services, not servers</a:t>
            </a:r>
            <a:endParaRPr/>
          </a:p>
          <a:p>
            <a:pPr indent="-179388" lvl="0" marL="179388" marR="0" rtl="0" algn="l">
              <a:lnSpc>
                <a:spcPct val="100000"/>
              </a:lnSpc>
              <a:spcBef>
                <a:spcPts val="360"/>
              </a:spcBef>
              <a:spcAft>
                <a:spcPts val="0"/>
              </a:spcAft>
              <a:buClr>
                <a:schemeClr val="lt1"/>
              </a:buClr>
              <a:buSzPts val="1800"/>
              <a:buFont typeface="Noto Sans Symbols"/>
              <a:buChar char="▪"/>
            </a:pPr>
            <a:r>
              <a:rPr b="0" i="0" lang="en-US" sz="1800" u="none" cap="none" strike="noStrike">
                <a:solidFill>
                  <a:srgbClr val="F5F5F5"/>
                </a:solidFill>
                <a:latin typeface="Arial"/>
                <a:ea typeface="Arial"/>
                <a:cs typeface="Arial"/>
                <a:sym typeface="Arial"/>
              </a:rPr>
              <a:t>Self Healing</a:t>
            </a:r>
            <a:endParaRPr/>
          </a:p>
        </p:txBody>
      </p:sp>
      <p:sp>
        <p:nvSpPr>
          <p:cNvPr id="206" name="Google Shape;206;p31"/>
          <p:cNvSpPr/>
          <p:nvPr/>
        </p:nvSpPr>
        <p:spPr>
          <a:xfrm>
            <a:off x="673099" y="1461655"/>
            <a:ext cx="1194732" cy="1105726"/>
          </a:xfrm>
          <a:prstGeom prst="ellipse">
            <a:avLst/>
          </a:prstGeom>
          <a:solidFill>
            <a:schemeClr val="accent1"/>
          </a:solidFill>
          <a:ln cap="flat" cmpd="sng" w="12700">
            <a:solidFill>
              <a:srgbClr val="4B4B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Provision</a:t>
            </a:r>
            <a:endParaRPr/>
          </a:p>
        </p:txBody>
      </p:sp>
      <p:sp>
        <p:nvSpPr>
          <p:cNvPr id="207" name="Google Shape;207;p31"/>
          <p:cNvSpPr/>
          <p:nvPr/>
        </p:nvSpPr>
        <p:spPr>
          <a:xfrm>
            <a:off x="2975511" y="1461655"/>
            <a:ext cx="1194732" cy="1105726"/>
          </a:xfrm>
          <a:prstGeom prst="ellipse">
            <a:avLst/>
          </a:prstGeom>
          <a:solidFill>
            <a:schemeClr val="accent1"/>
          </a:solidFill>
          <a:ln cap="flat" cmpd="sng" w="12700">
            <a:solidFill>
              <a:srgbClr val="4B4B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Deploy and Configure</a:t>
            </a:r>
            <a:endParaRPr/>
          </a:p>
        </p:txBody>
      </p:sp>
      <p:sp>
        <p:nvSpPr>
          <p:cNvPr id="208" name="Google Shape;208;p31"/>
          <p:cNvSpPr/>
          <p:nvPr/>
        </p:nvSpPr>
        <p:spPr>
          <a:xfrm>
            <a:off x="2975511" y="3444366"/>
            <a:ext cx="1194732" cy="1105726"/>
          </a:xfrm>
          <a:prstGeom prst="ellipse">
            <a:avLst/>
          </a:prstGeom>
          <a:solidFill>
            <a:schemeClr val="accent1"/>
          </a:solidFill>
          <a:ln cap="flat" cmpd="sng" w="12700">
            <a:solidFill>
              <a:srgbClr val="4B4B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Monitor and Detect</a:t>
            </a:r>
            <a:endParaRPr/>
          </a:p>
        </p:txBody>
      </p:sp>
      <p:sp>
        <p:nvSpPr>
          <p:cNvPr id="209" name="Google Shape;209;p31"/>
          <p:cNvSpPr/>
          <p:nvPr/>
        </p:nvSpPr>
        <p:spPr>
          <a:xfrm>
            <a:off x="673099" y="3444366"/>
            <a:ext cx="1194732" cy="1105726"/>
          </a:xfrm>
          <a:prstGeom prst="ellipse">
            <a:avLst/>
          </a:prstGeom>
          <a:solidFill>
            <a:schemeClr val="accent1"/>
          </a:solidFill>
          <a:ln cap="flat" cmpd="sng" w="12700">
            <a:solidFill>
              <a:srgbClr val="4B4B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200" u="none" cap="none" strike="noStrike">
                <a:solidFill>
                  <a:schemeClr val="dk1"/>
                </a:solidFill>
                <a:latin typeface="Arial"/>
                <a:ea typeface="Arial"/>
                <a:cs typeface="Arial"/>
                <a:sym typeface="Arial"/>
              </a:rPr>
              <a:t>Re-mediate</a:t>
            </a:r>
            <a:endParaRPr/>
          </a:p>
        </p:txBody>
      </p:sp>
      <p:cxnSp>
        <p:nvCxnSpPr>
          <p:cNvPr id="210" name="Google Shape;210;p31"/>
          <p:cNvCxnSpPr/>
          <p:nvPr/>
        </p:nvCxnSpPr>
        <p:spPr>
          <a:xfrm>
            <a:off x="1842174" y="1988865"/>
            <a:ext cx="1107679" cy="0"/>
          </a:xfrm>
          <a:prstGeom prst="straightConnector1">
            <a:avLst/>
          </a:prstGeom>
          <a:noFill/>
          <a:ln cap="flat" cmpd="sng" w="19050">
            <a:solidFill>
              <a:schemeClr val="lt2"/>
            </a:solidFill>
            <a:prstDash val="solid"/>
            <a:round/>
            <a:headEnd len="sm" w="sm" type="none"/>
            <a:tailEnd len="med" w="med" type="stealth"/>
          </a:ln>
        </p:spPr>
      </p:cxnSp>
      <p:cxnSp>
        <p:nvCxnSpPr>
          <p:cNvPr id="211" name="Google Shape;211;p31"/>
          <p:cNvCxnSpPr/>
          <p:nvPr/>
        </p:nvCxnSpPr>
        <p:spPr>
          <a:xfrm>
            <a:off x="3547221" y="2541727"/>
            <a:ext cx="0" cy="876984"/>
          </a:xfrm>
          <a:prstGeom prst="straightConnector1">
            <a:avLst/>
          </a:prstGeom>
          <a:noFill/>
          <a:ln cap="flat" cmpd="sng" w="19050">
            <a:solidFill>
              <a:schemeClr val="lt2"/>
            </a:solidFill>
            <a:prstDash val="solid"/>
            <a:round/>
            <a:headEnd len="sm" w="sm" type="none"/>
            <a:tailEnd len="med" w="med" type="stealth"/>
          </a:ln>
        </p:spPr>
      </p:cxnSp>
      <p:cxnSp>
        <p:nvCxnSpPr>
          <p:cNvPr id="212" name="Google Shape;212;p31"/>
          <p:cNvCxnSpPr>
            <a:stCxn id="209" idx="0"/>
            <a:endCxn id="206" idx="4"/>
          </p:cNvCxnSpPr>
          <p:nvPr/>
        </p:nvCxnSpPr>
        <p:spPr>
          <a:xfrm rot="10800000">
            <a:off x="1270465" y="2567466"/>
            <a:ext cx="0" cy="876900"/>
          </a:xfrm>
          <a:prstGeom prst="straightConnector1">
            <a:avLst/>
          </a:prstGeom>
          <a:noFill/>
          <a:ln cap="flat" cmpd="sng" w="19050">
            <a:solidFill>
              <a:schemeClr val="lt2"/>
            </a:solidFill>
            <a:prstDash val="solid"/>
            <a:round/>
            <a:headEnd len="sm" w="sm" type="none"/>
            <a:tailEnd len="med" w="med" type="stealth"/>
          </a:ln>
        </p:spPr>
      </p:cxnSp>
      <p:cxnSp>
        <p:nvCxnSpPr>
          <p:cNvPr id="213" name="Google Shape;213;p31"/>
          <p:cNvCxnSpPr/>
          <p:nvPr/>
        </p:nvCxnSpPr>
        <p:spPr>
          <a:xfrm rot="10800000">
            <a:off x="1842173" y="3971575"/>
            <a:ext cx="1107679" cy="0"/>
          </a:xfrm>
          <a:prstGeom prst="straightConnector1">
            <a:avLst/>
          </a:prstGeom>
          <a:noFill/>
          <a:ln cap="flat" cmpd="sng" w="19050">
            <a:solidFill>
              <a:schemeClr val="lt2"/>
            </a:solidFill>
            <a:prstDash val="solid"/>
            <a:round/>
            <a:headEnd len="sm" w="sm" type="none"/>
            <a:tailEnd len="med" w="med" type="stealth"/>
          </a:ln>
        </p:spPr>
      </p:cxnSp>
      <p:sp>
        <p:nvSpPr>
          <p:cNvPr id="214" name="Google Shape;214;p31"/>
          <p:cNvSpPr/>
          <p:nvPr/>
        </p:nvSpPr>
        <p:spPr>
          <a:xfrm>
            <a:off x="1633142" y="2488140"/>
            <a:ext cx="822960" cy="731519"/>
          </a:xfrm>
          <a:prstGeom prst="can">
            <a:avLst>
              <a:gd fmla="val 25000" name="adj"/>
            </a:avLst>
          </a:prstGeom>
          <a:solidFill>
            <a:schemeClr val="accent5"/>
          </a:solidFill>
          <a:ln cap="flat" cmpd="sng" w="9525">
            <a:solidFill>
              <a:srgbClr val="2E9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Arial"/>
              <a:buNone/>
            </a:pPr>
            <a:r>
              <a:rPr b="0" i="0" lang="en-US" sz="1100" u="none" cap="none" strike="noStrike">
                <a:solidFill>
                  <a:schemeClr val="accent1"/>
                </a:solidFill>
                <a:latin typeface="Arial"/>
                <a:ea typeface="Arial"/>
                <a:cs typeface="Arial"/>
                <a:sym typeface="Arial"/>
              </a:rPr>
              <a:t>Current</a:t>
            </a:r>
            <a:endParaRPr/>
          </a:p>
          <a:p>
            <a:pPr indent="0" lvl="0" marL="0" marR="0" rtl="0" algn="ctr">
              <a:lnSpc>
                <a:spcPct val="100000"/>
              </a:lnSpc>
              <a:spcBef>
                <a:spcPts val="0"/>
              </a:spcBef>
              <a:spcAft>
                <a:spcPts val="0"/>
              </a:spcAft>
              <a:buClr>
                <a:schemeClr val="accent1"/>
              </a:buClr>
              <a:buFont typeface="Source Sans Pro"/>
              <a:buNone/>
            </a:pPr>
            <a:r>
              <a:rPr b="0" i="0" lang="en-US" sz="1100" u="none" cap="none" strike="noStrike">
                <a:solidFill>
                  <a:schemeClr val="accent1"/>
                </a:solidFill>
                <a:latin typeface="Source Sans Pro"/>
                <a:ea typeface="Source Sans Pro"/>
                <a:cs typeface="Source Sans Pro"/>
                <a:sym typeface="Source Sans Pro"/>
              </a:rPr>
              <a:t>State</a:t>
            </a:r>
            <a:endParaRPr/>
          </a:p>
        </p:txBody>
      </p:sp>
      <p:sp>
        <p:nvSpPr>
          <p:cNvPr id="215" name="Google Shape;215;p31"/>
          <p:cNvSpPr/>
          <p:nvPr/>
        </p:nvSpPr>
        <p:spPr>
          <a:xfrm>
            <a:off x="2292007" y="2841400"/>
            <a:ext cx="822960" cy="731235"/>
          </a:xfrm>
          <a:prstGeom prst="can">
            <a:avLst>
              <a:gd fmla="val 25000" name="adj"/>
            </a:avLst>
          </a:prstGeom>
          <a:solidFill>
            <a:srgbClr val="B7B7B7"/>
          </a:solidFill>
          <a:ln cap="flat" cmpd="sng" w="9525">
            <a:solidFill>
              <a:srgbClr val="00799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100" u="none" cap="none" strike="noStrike">
                <a:solidFill>
                  <a:srgbClr val="138A7E"/>
                </a:solidFill>
                <a:latin typeface="Arial"/>
                <a:ea typeface="Arial"/>
                <a:cs typeface="Arial"/>
                <a:sym typeface="Arial"/>
              </a:rPr>
              <a:t>Desired</a:t>
            </a:r>
            <a:endParaRPr/>
          </a:p>
          <a:p>
            <a:pPr indent="0" lvl="0" marL="0" marR="0" rtl="0" algn="ctr">
              <a:lnSpc>
                <a:spcPct val="100000"/>
              </a:lnSpc>
              <a:spcBef>
                <a:spcPts val="0"/>
              </a:spcBef>
              <a:spcAft>
                <a:spcPts val="0"/>
              </a:spcAft>
              <a:buClr>
                <a:srgbClr val="138A7E"/>
              </a:buClr>
              <a:buFont typeface="Source Sans Pro"/>
              <a:buNone/>
            </a:pPr>
            <a:r>
              <a:rPr b="0" i="0" lang="en-US" sz="1100" u="none" cap="none" strike="noStrike">
                <a:solidFill>
                  <a:srgbClr val="138A7E"/>
                </a:solidFill>
                <a:latin typeface="Source Sans Pro"/>
                <a:ea typeface="Source Sans Pro"/>
                <a:cs typeface="Source Sans Pro"/>
                <a:sym typeface="Source Sans Pro"/>
              </a:rPr>
              <a:t>State</a:t>
            </a:r>
            <a:endParaRPr/>
          </a:p>
        </p:txBody>
      </p:sp>
    </p:spTree>
  </p:cSld>
  <p:clrMapOvr>
    <a:masterClrMapping/>
  </p:clrMapOvr>
  <p:transition spd="slow">
    <p:fade thruBlk="1"/>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30"/>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Configuring a blobstore</a:t>
            </a:r>
            <a:endParaRPr b="0" i="0" sz="3200" u="none" cap="none" strike="noStrike">
              <a:solidFill>
                <a:srgbClr val="138A7E"/>
              </a:solidFill>
              <a:latin typeface="Arial"/>
              <a:ea typeface="Arial"/>
              <a:cs typeface="Arial"/>
              <a:sym typeface="Arial"/>
            </a:endParaRPr>
          </a:p>
        </p:txBody>
      </p:sp>
      <p:sp>
        <p:nvSpPr>
          <p:cNvPr id="1521" name="Google Shape;1521;p130"/>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In the </a:t>
            </a:r>
            <a:r>
              <a:rPr b="0" i="0" lang="en-US" sz="2800" u="none" cap="none" strike="noStrike">
                <a:solidFill>
                  <a:srgbClr val="138A7E"/>
                </a:solidFill>
                <a:latin typeface="Arial"/>
                <a:ea typeface="Arial"/>
                <a:cs typeface="Arial"/>
                <a:sym typeface="Arial"/>
              </a:rPr>
              <a:t>config</a:t>
            </a:r>
            <a:r>
              <a:rPr b="0" i="0" lang="en-US" sz="2800" u="none" cap="none" strike="noStrike">
                <a:solidFill>
                  <a:schemeClr val="lt1"/>
                </a:solidFill>
                <a:latin typeface="Arial"/>
                <a:ea typeface="Arial"/>
                <a:cs typeface="Arial"/>
                <a:sym typeface="Arial"/>
              </a:rPr>
              <a:t> directory, you record the information BOSH needs about the blobstore:</a:t>
            </a:r>
            <a:endParaRPr/>
          </a:p>
          <a:p>
            <a:pPr indent="-457200" lvl="0" marL="457200"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The </a:t>
            </a:r>
            <a:r>
              <a:rPr b="0" i="0" lang="en-US" sz="2400" u="none" cap="none" strike="noStrike">
                <a:solidFill>
                  <a:srgbClr val="138A7E"/>
                </a:solidFill>
                <a:latin typeface="Arial"/>
                <a:ea typeface="Arial"/>
                <a:cs typeface="Arial"/>
                <a:sym typeface="Arial"/>
              </a:rPr>
              <a:t>final.yml</a:t>
            </a:r>
            <a:r>
              <a:rPr b="0" i="0" lang="en-US" sz="2400" u="none" cap="none" strike="noStrike">
                <a:solidFill>
                  <a:schemeClr val="lt1"/>
                </a:solidFill>
                <a:latin typeface="Arial"/>
                <a:ea typeface="Arial"/>
                <a:cs typeface="Arial"/>
                <a:sym typeface="Arial"/>
              </a:rPr>
              <a:t> file names the blobstore and declares its type, which is either local or one of several other types that specify blobstore providers.</a:t>
            </a:r>
            <a:endParaRPr/>
          </a:p>
          <a:p>
            <a:pPr indent="-457200" lvl="0" marL="457200"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The </a:t>
            </a:r>
            <a:r>
              <a:rPr b="0" i="0" lang="en-US" sz="2400" u="none" cap="none" strike="noStrike">
                <a:solidFill>
                  <a:srgbClr val="138A7E"/>
                </a:solidFill>
                <a:latin typeface="Arial"/>
                <a:ea typeface="Arial"/>
                <a:cs typeface="Arial"/>
                <a:sym typeface="Arial"/>
              </a:rPr>
              <a:t>private.yml</a:t>
            </a:r>
            <a:r>
              <a:rPr b="0" i="0" lang="en-US" sz="2400" u="none" cap="none" strike="noStrike">
                <a:solidFill>
                  <a:schemeClr val="lt1"/>
                </a:solidFill>
                <a:latin typeface="Arial"/>
                <a:ea typeface="Arial"/>
                <a:cs typeface="Arial"/>
                <a:sym typeface="Arial"/>
              </a:rPr>
              <a:t> file specifies the blobstore path, along with a secret. It contains keys for accessing the blobstore and should not be checked into a repository.</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31"/>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final.yml example for AWS S3 blobstore</a:t>
            </a:r>
            <a:endParaRPr b="0" i="0" sz="3200" u="none" cap="none" strike="noStrike">
              <a:solidFill>
                <a:srgbClr val="138A7E"/>
              </a:solidFill>
              <a:latin typeface="Arial"/>
              <a:ea typeface="Arial"/>
              <a:cs typeface="Arial"/>
              <a:sym typeface="Arial"/>
            </a:endParaRPr>
          </a:p>
        </p:txBody>
      </p:sp>
      <p:pic>
        <p:nvPicPr>
          <p:cNvPr descr="Screen Shot 2016-01-10 at 11.07.10.png" id="1528" name="Google Shape;1528;p131"/>
          <p:cNvPicPr preferRelativeResize="0"/>
          <p:nvPr/>
        </p:nvPicPr>
        <p:blipFill rotWithShape="1">
          <a:blip r:embed="rId3">
            <a:alphaModFix/>
          </a:blip>
          <a:srcRect b="0" l="0" r="0" t="0"/>
          <a:stretch/>
        </p:blipFill>
        <p:spPr>
          <a:xfrm>
            <a:off x="594979" y="1679776"/>
            <a:ext cx="3975100" cy="1422400"/>
          </a:xfrm>
          <a:prstGeom prst="rect">
            <a:avLst/>
          </a:prstGeom>
          <a:noFill/>
          <a:ln>
            <a:noFill/>
          </a:ln>
        </p:spPr>
      </p:pic>
      <p:sp>
        <p:nvSpPr>
          <p:cNvPr id="1529" name="Google Shape;1529;p131"/>
          <p:cNvSpPr txBox="1"/>
          <p:nvPr/>
        </p:nvSpPr>
        <p:spPr>
          <a:xfrm>
            <a:off x="4805758" y="1792568"/>
            <a:ext cx="1342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Release name</a:t>
            </a:r>
            <a:endParaRPr b="0" i="0" sz="1400" u="none" cap="none" strike="noStrike">
              <a:solidFill>
                <a:schemeClr val="lt1"/>
              </a:solidFill>
              <a:latin typeface="Arial"/>
              <a:ea typeface="Arial"/>
              <a:cs typeface="Arial"/>
              <a:sym typeface="Arial"/>
            </a:endParaRPr>
          </a:p>
        </p:txBody>
      </p:sp>
      <p:sp>
        <p:nvSpPr>
          <p:cNvPr id="1530" name="Google Shape;1530;p131"/>
          <p:cNvSpPr txBox="1"/>
          <p:nvPr/>
        </p:nvSpPr>
        <p:spPr>
          <a:xfrm>
            <a:off x="4805758" y="2212946"/>
            <a:ext cx="133236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Blobstore type</a:t>
            </a:r>
            <a:endParaRPr b="0" i="0" sz="1400" u="none" cap="none" strike="noStrike">
              <a:solidFill>
                <a:schemeClr val="lt1"/>
              </a:solidFill>
              <a:latin typeface="Arial"/>
              <a:ea typeface="Arial"/>
              <a:cs typeface="Arial"/>
              <a:sym typeface="Arial"/>
            </a:endParaRPr>
          </a:p>
        </p:txBody>
      </p:sp>
      <p:sp>
        <p:nvSpPr>
          <p:cNvPr id="1531" name="Google Shape;1531;p131"/>
          <p:cNvSpPr txBox="1"/>
          <p:nvPr/>
        </p:nvSpPr>
        <p:spPr>
          <a:xfrm>
            <a:off x="4808279" y="2707479"/>
            <a:ext cx="267967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Specific blobstore configuration</a:t>
            </a:r>
            <a:endParaRPr b="0" i="0" sz="1400" u="none" cap="none" strike="noStrike">
              <a:solidFill>
                <a:schemeClr val="lt1"/>
              </a:solidFill>
              <a:latin typeface="Arial"/>
              <a:ea typeface="Arial"/>
              <a:cs typeface="Arial"/>
              <a:sym typeface="Arial"/>
            </a:endParaRPr>
          </a:p>
        </p:txBody>
      </p:sp>
      <p:cxnSp>
        <p:nvCxnSpPr>
          <p:cNvPr id="1532" name="Google Shape;1532;p131"/>
          <p:cNvCxnSpPr>
            <a:stCxn id="1531" idx="1"/>
          </p:cNvCxnSpPr>
          <p:nvPr/>
        </p:nvCxnSpPr>
        <p:spPr>
          <a:xfrm flipH="1">
            <a:off x="4333079" y="2861367"/>
            <a:ext cx="475200" cy="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33" name="Google Shape;1533;p131"/>
          <p:cNvCxnSpPr>
            <a:stCxn id="1530" idx="1"/>
          </p:cNvCxnSpPr>
          <p:nvPr/>
        </p:nvCxnSpPr>
        <p:spPr>
          <a:xfrm flipH="1">
            <a:off x="2343658" y="2366835"/>
            <a:ext cx="2462100" cy="20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34" name="Google Shape;1534;p131"/>
          <p:cNvCxnSpPr>
            <a:stCxn id="1529" idx="1"/>
          </p:cNvCxnSpPr>
          <p:nvPr/>
        </p:nvCxnSpPr>
        <p:spPr>
          <a:xfrm flipH="1">
            <a:off x="2610958" y="1946456"/>
            <a:ext cx="2194800" cy="4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pic>
        <p:nvPicPr>
          <p:cNvPr descr="Screen Shot 2016-01-10 at 11.10.22.png" id="1540" name="Google Shape;1540;p132"/>
          <p:cNvPicPr preferRelativeResize="0"/>
          <p:nvPr/>
        </p:nvPicPr>
        <p:blipFill rotWithShape="1">
          <a:blip r:embed="rId3">
            <a:alphaModFix/>
          </a:blip>
          <a:srcRect b="0" l="0" r="0" t="0"/>
          <a:stretch/>
        </p:blipFill>
        <p:spPr>
          <a:xfrm>
            <a:off x="444033" y="1232816"/>
            <a:ext cx="5016500" cy="1130300"/>
          </a:xfrm>
          <a:prstGeom prst="rect">
            <a:avLst/>
          </a:prstGeom>
          <a:noFill/>
          <a:ln>
            <a:noFill/>
          </a:ln>
        </p:spPr>
      </p:pic>
      <p:sp>
        <p:nvSpPr>
          <p:cNvPr id="1541" name="Google Shape;1541;p132"/>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private.yml example for AWS S3 blobstore</a:t>
            </a:r>
            <a:endParaRPr b="0" i="0" sz="3200" u="none" cap="none" strike="noStrike">
              <a:solidFill>
                <a:srgbClr val="138A7E"/>
              </a:solidFill>
              <a:latin typeface="Arial"/>
              <a:ea typeface="Arial"/>
              <a:cs typeface="Arial"/>
              <a:sym typeface="Arial"/>
            </a:endParaRPr>
          </a:p>
        </p:txBody>
      </p:sp>
      <p:sp>
        <p:nvSpPr>
          <p:cNvPr id="1542" name="Google Shape;1542;p132"/>
          <p:cNvSpPr txBox="1"/>
          <p:nvPr/>
        </p:nvSpPr>
        <p:spPr>
          <a:xfrm>
            <a:off x="5647665" y="1819562"/>
            <a:ext cx="267967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Specific blobstore configuration</a:t>
            </a:r>
            <a:endParaRPr b="0" i="0" sz="1400" u="none" cap="none" strike="noStrike">
              <a:solidFill>
                <a:schemeClr val="lt1"/>
              </a:solidFill>
              <a:latin typeface="Arial"/>
              <a:ea typeface="Arial"/>
              <a:cs typeface="Arial"/>
              <a:sym typeface="Arial"/>
            </a:endParaRPr>
          </a:p>
        </p:txBody>
      </p:sp>
      <p:cxnSp>
        <p:nvCxnSpPr>
          <p:cNvPr id="1543" name="Google Shape;1543;p132"/>
          <p:cNvCxnSpPr>
            <a:stCxn id="1542" idx="1"/>
          </p:cNvCxnSpPr>
          <p:nvPr/>
        </p:nvCxnSpPr>
        <p:spPr>
          <a:xfrm flipH="1">
            <a:off x="5172465" y="1973450"/>
            <a:ext cx="475200" cy="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1544" name="Google Shape;1544;p132"/>
          <p:cNvSpPr txBox="1"/>
          <p:nvPr>
            <p:ph idx="1" type="body"/>
          </p:nvPr>
        </p:nvSpPr>
        <p:spPr>
          <a:xfrm>
            <a:off x="444033" y="2750919"/>
            <a:ext cx="8032246" cy="76484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Never check this file into a repository!!!</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33"/>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What is a job?</a:t>
            </a:r>
            <a:endParaRPr b="0" i="0" sz="3200" u="none" cap="none" strike="noStrike">
              <a:solidFill>
                <a:srgbClr val="138A7E"/>
              </a:solidFill>
              <a:latin typeface="Arial"/>
              <a:ea typeface="Arial"/>
              <a:cs typeface="Arial"/>
              <a:sym typeface="Arial"/>
            </a:endParaRPr>
          </a:p>
        </p:txBody>
      </p:sp>
      <p:sp>
        <p:nvSpPr>
          <p:cNvPr id="1551" name="Google Shape;1551;p133"/>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A job describe pieces of the service or application you are releasing:</a:t>
            </a:r>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What packages depends on</a:t>
            </a:r>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How to start/stop it</a:t>
            </a:r>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How to monitor it</a:t>
            </a:r>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What properties can be configured</a:t>
            </a:r>
            <a:endParaRPr/>
          </a:p>
          <a:p>
            <a:pPr indent="-1587" lvl="0" marL="179388" marR="0" rtl="0" algn="l">
              <a:lnSpc>
                <a:spcPct val="100000"/>
              </a:lnSpc>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34"/>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Elements of a Job</a:t>
            </a:r>
            <a:endParaRPr b="0" i="0" sz="3200" u="none" cap="none" strike="noStrike">
              <a:solidFill>
                <a:srgbClr val="138A7E"/>
              </a:solidFill>
              <a:latin typeface="Arial"/>
              <a:ea typeface="Arial"/>
              <a:cs typeface="Arial"/>
              <a:sym typeface="Arial"/>
            </a:endParaRPr>
          </a:p>
        </p:txBody>
      </p:sp>
      <p:sp>
        <p:nvSpPr>
          <p:cNvPr id="1558" name="Google Shape;1558;p134"/>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Spec: describes the job specification (package’s dependencies, templates and properties)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Monit: describes how to run the job’s processes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Templates: control scripts, configuration files,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pic>
        <p:nvPicPr>
          <p:cNvPr descr="Screen Shot 2016-01-12 at 12.44.14 AM.png" id="1564" name="Google Shape;1564;p135"/>
          <p:cNvPicPr preferRelativeResize="0"/>
          <p:nvPr/>
        </p:nvPicPr>
        <p:blipFill rotWithShape="1">
          <a:blip r:embed="rId3">
            <a:alphaModFix/>
          </a:blip>
          <a:srcRect b="0" l="0" r="0" t="0"/>
          <a:stretch/>
        </p:blipFill>
        <p:spPr>
          <a:xfrm>
            <a:off x="842324" y="1129141"/>
            <a:ext cx="4356100" cy="2654300"/>
          </a:xfrm>
          <a:prstGeom prst="rect">
            <a:avLst/>
          </a:prstGeom>
          <a:noFill/>
          <a:ln>
            <a:noFill/>
          </a:ln>
        </p:spPr>
      </p:pic>
      <p:sp>
        <p:nvSpPr>
          <p:cNvPr id="1565" name="Google Shape;1565;p135"/>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Spec file</a:t>
            </a:r>
            <a:endParaRPr b="0" i="0" sz="3200" u="none" cap="none" strike="noStrike">
              <a:solidFill>
                <a:srgbClr val="138A7E"/>
              </a:solidFill>
              <a:latin typeface="Arial"/>
              <a:ea typeface="Arial"/>
              <a:cs typeface="Arial"/>
              <a:sym typeface="Arial"/>
            </a:endParaRPr>
          </a:p>
        </p:txBody>
      </p:sp>
      <p:sp>
        <p:nvSpPr>
          <p:cNvPr id="1566" name="Google Shape;1566;p135"/>
          <p:cNvSpPr txBox="1"/>
          <p:nvPr/>
        </p:nvSpPr>
        <p:spPr>
          <a:xfrm>
            <a:off x="5799484" y="1299061"/>
            <a:ext cx="97311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Job name</a:t>
            </a:r>
            <a:endParaRPr b="0" i="0" sz="1400" u="none" cap="none" strike="noStrike">
              <a:solidFill>
                <a:schemeClr val="lt1"/>
              </a:solidFill>
              <a:latin typeface="Arial"/>
              <a:ea typeface="Arial"/>
              <a:cs typeface="Arial"/>
              <a:sym typeface="Arial"/>
            </a:endParaRPr>
          </a:p>
        </p:txBody>
      </p:sp>
      <p:sp>
        <p:nvSpPr>
          <p:cNvPr id="1567" name="Google Shape;1567;p135"/>
          <p:cNvSpPr txBox="1"/>
          <p:nvPr/>
        </p:nvSpPr>
        <p:spPr>
          <a:xfrm>
            <a:off x="5799484" y="2403324"/>
            <a:ext cx="133666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Job’s template</a:t>
            </a:r>
            <a:endParaRPr b="0" i="0" sz="1400" u="none" cap="none" strike="noStrike">
              <a:solidFill>
                <a:schemeClr val="lt1"/>
              </a:solidFill>
              <a:latin typeface="Arial"/>
              <a:ea typeface="Arial"/>
              <a:cs typeface="Arial"/>
              <a:sym typeface="Arial"/>
            </a:endParaRPr>
          </a:p>
        </p:txBody>
      </p:sp>
      <p:cxnSp>
        <p:nvCxnSpPr>
          <p:cNvPr id="1568" name="Google Shape;1568;p135"/>
          <p:cNvCxnSpPr>
            <a:stCxn id="1566" idx="1"/>
          </p:cNvCxnSpPr>
          <p:nvPr/>
        </p:nvCxnSpPr>
        <p:spPr>
          <a:xfrm rot="10800000">
            <a:off x="2175784" y="1452950"/>
            <a:ext cx="36237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69" name="Google Shape;1569;p135"/>
          <p:cNvCxnSpPr>
            <a:stCxn id="1567" idx="1"/>
          </p:cNvCxnSpPr>
          <p:nvPr/>
        </p:nvCxnSpPr>
        <p:spPr>
          <a:xfrm rot="10800000">
            <a:off x="5198284" y="2557213"/>
            <a:ext cx="6012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1570" name="Google Shape;1570;p135"/>
          <p:cNvSpPr txBox="1"/>
          <p:nvPr/>
        </p:nvSpPr>
        <p:spPr>
          <a:xfrm>
            <a:off x="5799484" y="1632074"/>
            <a:ext cx="252030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Job’s package dependencies</a:t>
            </a:r>
            <a:endParaRPr b="0" i="0" sz="1400" u="none" cap="none" strike="noStrike">
              <a:solidFill>
                <a:schemeClr val="lt1"/>
              </a:solidFill>
              <a:latin typeface="Arial"/>
              <a:ea typeface="Arial"/>
              <a:cs typeface="Arial"/>
              <a:sym typeface="Arial"/>
            </a:endParaRPr>
          </a:p>
        </p:txBody>
      </p:sp>
      <p:cxnSp>
        <p:nvCxnSpPr>
          <p:cNvPr id="1571" name="Google Shape;1571;p135"/>
          <p:cNvCxnSpPr>
            <a:stCxn id="1570" idx="1"/>
          </p:cNvCxnSpPr>
          <p:nvPr/>
        </p:nvCxnSpPr>
        <p:spPr>
          <a:xfrm flipH="1">
            <a:off x="2566684" y="1785963"/>
            <a:ext cx="3232800" cy="8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descr="Screen Shot 2016-01-12 at 12.46.56 AM.png" id="1577" name="Google Shape;1577;p136"/>
          <p:cNvPicPr preferRelativeResize="0"/>
          <p:nvPr/>
        </p:nvPicPr>
        <p:blipFill rotWithShape="1">
          <a:blip r:embed="rId3">
            <a:alphaModFix/>
          </a:blip>
          <a:srcRect b="0" l="0" r="0" t="0"/>
          <a:stretch/>
        </p:blipFill>
        <p:spPr>
          <a:xfrm>
            <a:off x="339020" y="1420380"/>
            <a:ext cx="6121400" cy="2019300"/>
          </a:xfrm>
          <a:prstGeom prst="rect">
            <a:avLst/>
          </a:prstGeom>
          <a:noFill/>
          <a:ln>
            <a:noFill/>
          </a:ln>
        </p:spPr>
      </p:pic>
      <p:sp>
        <p:nvSpPr>
          <p:cNvPr id="1578" name="Google Shape;1578;p136"/>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Spec file</a:t>
            </a:r>
            <a:endParaRPr b="0" i="0" sz="3200" u="none" cap="none" strike="noStrike">
              <a:solidFill>
                <a:srgbClr val="138A7E"/>
              </a:solidFill>
              <a:latin typeface="Arial"/>
              <a:ea typeface="Arial"/>
              <a:cs typeface="Arial"/>
              <a:sym typeface="Arial"/>
            </a:endParaRPr>
          </a:p>
        </p:txBody>
      </p:sp>
      <p:sp>
        <p:nvSpPr>
          <p:cNvPr id="1579" name="Google Shape;1579;p136"/>
          <p:cNvSpPr txBox="1"/>
          <p:nvPr/>
        </p:nvSpPr>
        <p:spPr>
          <a:xfrm>
            <a:off x="6563242" y="1657275"/>
            <a:ext cx="13621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Property name</a:t>
            </a:r>
            <a:endParaRPr b="0" i="0" sz="1400" u="none" cap="none" strike="noStrike">
              <a:solidFill>
                <a:schemeClr val="lt1"/>
              </a:solidFill>
              <a:latin typeface="Arial"/>
              <a:ea typeface="Arial"/>
              <a:cs typeface="Arial"/>
              <a:sym typeface="Arial"/>
            </a:endParaRPr>
          </a:p>
        </p:txBody>
      </p:sp>
      <p:cxnSp>
        <p:nvCxnSpPr>
          <p:cNvPr id="1580" name="Google Shape;1580;p136"/>
          <p:cNvCxnSpPr>
            <a:stCxn id="1579" idx="1"/>
          </p:cNvCxnSpPr>
          <p:nvPr/>
        </p:nvCxnSpPr>
        <p:spPr>
          <a:xfrm flipH="1">
            <a:off x="1829542" y="1811163"/>
            <a:ext cx="4733700" cy="62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1581" name="Google Shape;1581;p136"/>
          <p:cNvSpPr txBox="1"/>
          <p:nvPr/>
        </p:nvSpPr>
        <p:spPr>
          <a:xfrm>
            <a:off x="6559141" y="1891848"/>
            <a:ext cx="178129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Property description</a:t>
            </a:r>
            <a:endParaRPr b="0" i="0" sz="1400" u="none" cap="none" strike="noStrike">
              <a:solidFill>
                <a:schemeClr val="lt1"/>
              </a:solidFill>
              <a:latin typeface="Arial"/>
              <a:ea typeface="Arial"/>
              <a:cs typeface="Arial"/>
              <a:sym typeface="Arial"/>
            </a:endParaRPr>
          </a:p>
        </p:txBody>
      </p:sp>
      <p:cxnSp>
        <p:nvCxnSpPr>
          <p:cNvPr id="1582" name="Google Shape;1582;p136"/>
          <p:cNvCxnSpPr>
            <a:stCxn id="1581" idx="1"/>
          </p:cNvCxnSpPr>
          <p:nvPr/>
        </p:nvCxnSpPr>
        <p:spPr>
          <a:xfrm rot="10800000">
            <a:off x="5957941" y="2045737"/>
            <a:ext cx="6012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1583" name="Google Shape;1583;p136"/>
          <p:cNvSpPr txBox="1"/>
          <p:nvPr/>
        </p:nvSpPr>
        <p:spPr>
          <a:xfrm>
            <a:off x="6563242" y="2152244"/>
            <a:ext cx="19312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Property default value</a:t>
            </a:r>
            <a:endParaRPr b="0" i="0" sz="1400" u="none" cap="none" strike="noStrike">
              <a:solidFill>
                <a:schemeClr val="lt1"/>
              </a:solidFill>
              <a:latin typeface="Arial"/>
              <a:ea typeface="Arial"/>
              <a:cs typeface="Arial"/>
              <a:sym typeface="Arial"/>
            </a:endParaRPr>
          </a:p>
        </p:txBody>
      </p:sp>
      <p:cxnSp>
        <p:nvCxnSpPr>
          <p:cNvPr id="1584" name="Google Shape;1584;p136"/>
          <p:cNvCxnSpPr>
            <a:stCxn id="1583" idx="1"/>
          </p:cNvCxnSpPr>
          <p:nvPr/>
        </p:nvCxnSpPr>
        <p:spPr>
          <a:xfrm rot="10800000">
            <a:off x="2149042" y="2306132"/>
            <a:ext cx="44142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37"/>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Monit file</a:t>
            </a:r>
            <a:endParaRPr b="0" i="0" sz="3200" u="none" cap="none" strike="noStrike">
              <a:solidFill>
                <a:srgbClr val="138A7E"/>
              </a:solidFill>
              <a:latin typeface="Arial"/>
              <a:ea typeface="Arial"/>
              <a:cs typeface="Arial"/>
              <a:sym typeface="Arial"/>
            </a:endParaRPr>
          </a:p>
        </p:txBody>
      </p:sp>
      <p:pic>
        <p:nvPicPr>
          <p:cNvPr descr="Screen Shot 2016-01-10 at 11.21.36.png" id="1591" name="Google Shape;1591;p137"/>
          <p:cNvPicPr preferRelativeResize="0"/>
          <p:nvPr/>
        </p:nvPicPr>
        <p:blipFill rotWithShape="1">
          <a:blip r:embed="rId3">
            <a:alphaModFix/>
          </a:blip>
          <a:srcRect b="0" l="0" r="0" t="0"/>
          <a:stretch/>
        </p:blipFill>
        <p:spPr>
          <a:xfrm>
            <a:off x="235760" y="1606838"/>
            <a:ext cx="5969000" cy="1079500"/>
          </a:xfrm>
          <a:prstGeom prst="rect">
            <a:avLst/>
          </a:prstGeom>
          <a:noFill/>
          <a:ln>
            <a:noFill/>
          </a:ln>
        </p:spPr>
      </p:pic>
      <p:sp>
        <p:nvSpPr>
          <p:cNvPr id="1592" name="Google Shape;1592;p137"/>
          <p:cNvSpPr txBox="1"/>
          <p:nvPr/>
        </p:nvSpPr>
        <p:spPr>
          <a:xfrm>
            <a:off x="5799484" y="1299061"/>
            <a:ext cx="23699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How to monitor the process</a:t>
            </a:r>
            <a:endParaRPr b="0" i="0" sz="1400" u="none" cap="none" strike="noStrike">
              <a:solidFill>
                <a:schemeClr val="lt1"/>
              </a:solidFill>
              <a:latin typeface="Arial"/>
              <a:ea typeface="Arial"/>
              <a:cs typeface="Arial"/>
              <a:sym typeface="Arial"/>
            </a:endParaRPr>
          </a:p>
        </p:txBody>
      </p:sp>
      <p:sp>
        <p:nvSpPr>
          <p:cNvPr id="1593" name="Google Shape;1593;p137"/>
          <p:cNvSpPr txBox="1"/>
          <p:nvPr/>
        </p:nvSpPr>
        <p:spPr>
          <a:xfrm>
            <a:off x="1706812" y="3174473"/>
            <a:ext cx="222040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Ownership of the process</a:t>
            </a:r>
            <a:endParaRPr b="0" i="0" sz="1400" u="none" cap="none" strike="noStrike">
              <a:solidFill>
                <a:schemeClr val="lt1"/>
              </a:solidFill>
              <a:latin typeface="Arial"/>
              <a:ea typeface="Arial"/>
              <a:cs typeface="Arial"/>
              <a:sym typeface="Arial"/>
            </a:endParaRPr>
          </a:p>
        </p:txBody>
      </p:sp>
      <p:sp>
        <p:nvSpPr>
          <p:cNvPr id="1594" name="Google Shape;1594;p137"/>
          <p:cNvSpPr txBox="1"/>
          <p:nvPr/>
        </p:nvSpPr>
        <p:spPr>
          <a:xfrm>
            <a:off x="3074471" y="1069557"/>
            <a:ext cx="133219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Process name</a:t>
            </a:r>
            <a:endParaRPr b="0" i="0" sz="1400" u="none" cap="none" strike="noStrike">
              <a:solidFill>
                <a:schemeClr val="lt1"/>
              </a:solidFill>
              <a:latin typeface="Arial"/>
              <a:ea typeface="Arial"/>
              <a:cs typeface="Arial"/>
              <a:sym typeface="Arial"/>
            </a:endParaRPr>
          </a:p>
        </p:txBody>
      </p:sp>
      <p:sp>
        <p:nvSpPr>
          <p:cNvPr id="1595" name="Google Shape;1595;p137"/>
          <p:cNvSpPr txBox="1"/>
          <p:nvPr/>
        </p:nvSpPr>
        <p:spPr>
          <a:xfrm>
            <a:off x="5799484" y="2823684"/>
            <a:ext cx="250969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How to start/stop the process</a:t>
            </a:r>
            <a:endParaRPr b="0" i="0" sz="1400" u="none" cap="none" strike="noStrike">
              <a:solidFill>
                <a:schemeClr val="lt1"/>
              </a:solidFill>
              <a:latin typeface="Arial"/>
              <a:ea typeface="Arial"/>
              <a:cs typeface="Arial"/>
              <a:sym typeface="Arial"/>
            </a:endParaRPr>
          </a:p>
        </p:txBody>
      </p:sp>
      <p:cxnSp>
        <p:nvCxnSpPr>
          <p:cNvPr id="1596" name="Google Shape;1596;p137"/>
          <p:cNvCxnSpPr>
            <a:stCxn id="1594" idx="1"/>
          </p:cNvCxnSpPr>
          <p:nvPr/>
        </p:nvCxnSpPr>
        <p:spPr>
          <a:xfrm flipH="1">
            <a:off x="2406671" y="1223446"/>
            <a:ext cx="667800" cy="383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97" name="Google Shape;1597;p137"/>
          <p:cNvCxnSpPr>
            <a:stCxn id="1593" idx="1"/>
          </p:cNvCxnSpPr>
          <p:nvPr/>
        </p:nvCxnSpPr>
        <p:spPr>
          <a:xfrm rot="10800000">
            <a:off x="1474312" y="2753262"/>
            <a:ext cx="232500" cy="575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98" name="Google Shape;1598;p137"/>
          <p:cNvCxnSpPr>
            <a:stCxn id="1592" idx="1"/>
          </p:cNvCxnSpPr>
          <p:nvPr/>
        </p:nvCxnSpPr>
        <p:spPr>
          <a:xfrm flipH="1">
            <a:off x="5319784" y="1452950"/>
            <a:ext cx="479700" cy="332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599" name="Google Shape;1599;p137"/>
          <p:cNvCxnSpPr>
            <a:stCxn id="1595" idx="1"/>
          </p:cNvCxnSpPr>
          <p:nvPr/>
        </p:nvCxnSpPr>
        <p:spPr>
          <a:xfrm rot="10800000">
            <a:off x="5506084" y="2540172"/>
            <a:ext cx="293400" cy="437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38"/>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Templates</a:t>
            </a:r>
            <a:endParaRPr b="0" i="0" sz="3200" u="none" cap="none" strike="noStrike">
              <a:solidFill>
                <a:srgbClr val="138A7E"/>
              </a:solidFill>
              <a:latin typeface="Arial"/>
              <a:ea typeface="Arial"/>
              <a:cs typeface="Arial"/>
              <a:sym typeface="Arial"/>
            </a:endParaRPr>
          </a:p>
        </p:txBody>
      </p:sp>
      <p:pic>
        <p:nvPicPr>
          <p:cNvPr descr="Screen Shot 2016-01-12 at 12.49.59 AM.png" id="1606" name="Google Shape;1606;p138"/>
          <p:cNvPicPr preferRelativeResize="0"/>
          <p:nvPr/>
        </p:nvPicPr>
        <p:blipFill rotWithShape="1">
          <a:blip r:embed="rId3">
            <a:alphaModFix/>
          </a:blip>
          <a:srcRect b="0" l="0" r="0" t="0"/>
          <a:stretch/>
        </p:blipFill>
        <p:spPr>
          <a:xfrm>
            <a:off x="2370899" y="933119"/>
            <a:ext cx="3375045" cy="364196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39"/>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Special scripts</a:t>
            </a:r>
            <a:endParaRPr b="0" i="0" sz="3200" u="none" cap="none" strike="noStrike">
              <a:solidFill>
                <a:srgbClr val="138A7E"/>
              </a:solidFill>
              <a:latin typeface="Arial"/>
              <a:ea typeface="Arial"/>
              <a:cs typeface="Arial"/>
              <a:sym typeface="Arial"/>
            </a:endParaRPr>
          </a:p>
        </p:txBody>
      </p:sp>
      <p:sp>
        <p:nvSpPr>
          <p:cNvPr id="1613" name="Google Shape;1613;p139"/>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accent1"/>
                </a:solidFill>
                <a:latin typeface="Arial"/>
                <a:ea typeface="Arial"/>
                <a:cs typeface="Arial"/>
                <a:sym typeface="Arial"/>
              </a:rPr>
              <a:t>bin/pre-start</a:t>
            </a:r>
            <a:r>
              <a:rPr b="0" i="0" lang="en-US" sz="2800" u="none" cap="none" strike="noStrike">
                <a:solidFill>
                  <a:schemeClr val="lt1"/>
                </a:solidFill>
                <a:latin typeface="Arial"/>
                <a:ea typeface="Arial"/>
                <a:cs typeface="Arial"/>
                <a:sym typeface="Arial"/>
              </a:rPr>
              <a:t>: will run before the job is started. This script allows the job to prepare machine and/or persistent data before starting its operation.</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bin/drain</a:t>
            </a:r>
            <a:r>
              <a:rPr b="0" i="0" lang="en-US" sz="2800" u="none" cap="none" strike="noStrike">
                <a:solidFill>
                  <a:schemeClr val="lt1"/>
                </a:solidFill>
                <a:latin typeface="Arial"/>
                <a:ea typeface="Arial"/>
                <a:cs typeface="Arial"/>
                <a:sym typeface="Arial"/>
              </a:rPr>
              <a:t>:  will run when the job is restarted or stopped. This script allows the job to clean up and get into a state where it can be safely stopped</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bin/run</a:t>
            </a:r>
            <a:r>
              <a:rPr b="0" i="0" lang="en-US" sz="2800" u="none" cap="none" strike="noStrike">
                <a:solidFill>
                  <a:schemeClr val="lt1"/>
                </a:solidFill>
                <a:latin typeface="Arial"/>
                <a:ea typeface="Arial"/>
                <a:cs typeface="Arial"/>
                <a:sym typeface="Arial"/>
              </a:rPr>
              <a:t>: will run a job’s errand</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p:nvPr/>
        </p:nvSpPr>
        <p:spPr>
          <a:xfrm>
            <a:off x="9168" y="945399"/>
            <a:ext cx="2692798" cy="3571800"/>
          </a:xfrm>
          <a:prstGeom prst="roundRect">
            <a:avLst>
              <a:gd fmla="val 4689" name="adj"/>
            </a:avLst>
          </a:prstGeom>
          <a:gradFill>
            <a:gsLst>
              <a:gs pos="0">
                <a:srgbClr val="DDDDDD">
                  <a:alpha val="72941"/>
                </a:srgbClr>
              </a:gs>
              <a:gs pos="100000">
                <a:srgbClr val="FFFFFF">
                  <a:alpha val="72941"/>
                </a:srgbClr>
              </a:gs>
            </a:gsLst>
            <a:lin ang="209871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sp>
        <p:nvSpPr>
          <p:cNvPr id="222" name="Google Shape;222;p32"/>
          <p:cNvSpPr txBox="1"/>
          <p:nvPr>
            <p:ph type="title"/>
          </p:nvPr>
        </p:nvSpPr>
        <p:spPr>
          <a:xfrm>
            <a:off x="161638" y="320039"/>
            <a:ext cx="8728230"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Designed to “rule them all”</a:t>
            </a:r>
            <a:endParaRPr b="0" i="0" sz="3200" u="none" cap="none" strike="noStrike">
              <a:solidFill>
                <a:srgbClr val="138A7E"/>
              </a:solidFill>
              <a:latin typeface="Arial"/>
              <a:ea typeface="Arial"/>
              <a:cs typeface="Arial"/>
              <a:sym typeface="Arial"/>
            </a:endParaRPr>
          </a:p>
        </p:txBody>
      </p:sp>
      <p:pic>
        <p:nvPicPr>
          <p:cNvPr id="223" name="Google Shape;223;p32"/>
          <p:cNvPicPr preferRelativeResize="0"/>
          <p:nvPr/>
        </p:nvPicPr>
        <p:blipFill rotWithShape="1">
          <a:blip r:embed="rId3">
            <a:alphaModFix/>
          </a:blip>
          <a:srcRect b="0" l="0" r="0" t="0"/>
          <a:stretch/>
        </p:blipFill>
        <p:spPr>
          <a:xfrm>
            <a:off x="2240181" y="921183"/>
            <a:ext cx="6903819" cy="3668381"/>
          </a:xfrm>
          <a:prstGeom prst="rect">
            <a:avLst/>
          </a:prstGeom>
          <a:noFill/>
          <a:ln>
            <a:noFill/>
          </a:ln>
        </p:spPr>
      </p:pic>
      <p:grpSp>
        <p:nvGrpSpPr>
          <p:cNvPr id="224" name="Google Shape;224;p32"/>
          <p:cNvGrpSpPr/>
          <p:nvPr/>
        </p:nvGrpSpPr>
        <p:grpSpPr>
          <a:xfrm>
            <a:off x="161638" y="1039633"/>
            <a:ext cx="2041799" cy="3345313"/>
            <a:chOff x="161638" y="1039633"/>
            <a:chExt cx="2041799" cy="3345313"/>
          </a:xfrm>
        </p:grpSpPr>
        <p:sp>
          <p:nvSpPr>
            <p:cNvPr id="225" name="Google Shape;225;p32"/>
            <p:cNvSpPr/>
            <p:nvPr/>
          </p:nvSpPr>
          <p:spPr>
            <a:xfrm>
              <a:off x="161638" y="1039633"/>
              <a:ext cx="2041799" cy="54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9756E"/>
                </a:buClr>
                <a:buFont typeface="Arial"/>
                <a:buNone/>
              </a:pPr>
              <a:r>
                <a:rPr b="0" i="0" lang="en-US" sz="1500" u="none" cap="none" strike="noStrike">
                  <a:solidFill>
                    <a:srgbClr val="29756E"/>
                  </a:solidFill>
                  <a:latin typeface="Arial"/>
                  <a:ea typeface="Arial"/>
                  <a:cs typeface="Arial"/>
                  <a:sym typeface="Arial"/>
                </a:rPr>
                <a:t>Provision services, not machines</a:t>
              </a:r>
              <a:endParaRPr/>
            </a:p>
          </p:txBody>
        </p:sp>
        <p:sp>
          <p:nvSpPr>
            <p:cNvPr id="226" name="Google Shape;226;p32"/>
            <p:cNvSpPr/>
            <p:nvPr/>
          </p:nvSpPr>
          <p:spPr>
            <a:xfrm>
              <a:off x="161638" y="1649233"/>
              <a:ext cx="2041799" cy="54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9756E"/>
                </a:buClr>
                <a:buFont typeface="Arial"/>
                <a:buNone/>
              </a:pPr>
              <a:r>
                <a:rPr b="0" i="0" lang="en-US" sz="1500" u="none" cap="none" strike="noStrike">
                  <a:solidFill>
                    <a:srgbClr val="29756E"/>
                  </a:solidFill>
                  <a:latin typeface="Arial"/>
                  <a:ea typeface="Arial"/>
                  <a:cs typeface="Arial"/>
                  <a:sym typeface="Arial"/>
                </a:rPr>
                <a:t>Enables continuous delivery</a:t>
              </a:r>
              <a:endParaRPr/>
            </a:p>
          </p:txBody>
        </p:sp>
        <p:sp>
          <p:nvSpPr>
            <p:cNvPr id="227" name="Google Shape;227;p32"/>
            <p:cNvSpPr/>
            <p:nvPr/>
          </p:nvSpPr>
          <p:spPr>
            <a:xfrm>
              <a:off x="161638" y="2291185"/>
              <a:ext cx="2041799" cy="54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9756E"/>
                </a:buClr>
                <a:buFont typeface="Arial"/>
                <a:buNone/>
              </a:pPr>
              <a:r>
                <a:rPr b="0" i="0" lang="en-US" sz="1500" u="none" cap="none" strike="noStrike">
                  <a:solidFill>
                    <a:srgbClr val="29756E"/>
                  </a:solidFill>
                  <a:latin typeface="Arial"/>
                  <a:ea typeface="Arial"/>
                  <a:cs typeface="Arial"/>
                  <a:sym typeface="Arial"/>
                </a:rPr>
                <a:t>Cloud-agnostic view of Platform Ops</a:t>
              </a:r>
              <a:endParaRPr/>
            </a:p>
          </p:txBody>
        </p:sp>
        <p:sp>
          <p:nvSpPr>
            <p:cNvPr id="228" name="Google Shape;228;p32"/>
            <p:cNvSpPr/>
            <p:nvPr/>
          </p:nvSpPr>
          <p:spPr>
            <a:xfrm>
              <a:off x="161638" y="2971766"/>
              <a:ext cx="2041799" cy="54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9756E"/>
                </a:buClr>
                <a:buFont typeface="Arial"/>
                <a:buNone/>
              </a:pPr>
              <a:r>
                <a:rPr b="0" i="0" lang="en-US" sz="1500" u="none" cap="none" strike="noStrike">
                  <a:solidFill>
                    <a:srgbClr val="29756E"/>
                  </a:solidFill>
                  <a:latin typeface="Arial"/>
                  <a:ea typeface="Arial"/>
                  <a:cs typeface="Arial"/>
                  <a:sym typeface="Arial"/>
                </a:rPr>
                <a:t>Holistic Toolchain for “rule them all"</a:t>
              </a:r>
              <a:endParaRPr/>
            </a:p>
          </p:txBody>
        </p:sp>
        <p:sp>
          <p:nvSpPr>
            <p:cNvPr id="229" name="Google Shape;229;p32"/>
            <p:cNvSpPr/>
            <p:nvPr/>
          </p:nvSpPr>
          <p:spPr>
            <a:xfrm>
              <a:off x="161638" y="3614246"/>
              <a:ext cx="2041799" cy="77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9756E"/>
                </a:buClr>
                <a:buFont typeface="Arial"/>
                <a:buNone/>
              </a:pPr>
              <a:r>
                <a:rPr b="0" i="0" lang="en-US" sz="1500" u="none" cap="none" strike="noStrike">
                  <a:solidFill>
                    <a:srgbClr val="29756E"/>
                  </a:solidFill>
                  <a:latin typeface="Arial"/>
                  <a:ea typeface="Arial"/>
                  <a:cs typeface="Arial"/>
                  <a:sym typeface="Arial"/>
                </a:rPr>
                <a:t>Eliminate bespoke automation on top of config management</a:t>
              </a:r>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40"/>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Anatomy of a BOSH release</a:t>
            </a:r>
            <a:endParaRPr b="0" i="0" sz="3200" u="none" cap="none" strike="noStrike">
              <a:solidFill>
                <a:srgbClr val="138A7E"/>
              </a:solidFill>
              <a:latin typeface="Arial"/>
              <a:ea typeface="Arial"/>
              <a:cs typeface="Arial"/>
              <a:sym typeface="Arial"/>
            </a:endParaRPr>
          </a:p>
        </p:txBody>
      </p:sp>
      <p:pic>
        <p:nvPicPr>
          <p:cNvPr id="1620" name="Google Shape;1620;p140"/>
          <p:cNvPicPr preferRelativeResize="0"/>
          <p:nvPr/>
        </p:nvPicPr>
        <p:blipFill rotWithShape="1">
          <a:blip r:embed="rId3">
            <a:alphaModFix/>
          </a:blip>
          <a:srcRect b="0" l="0" r="0" t="0"/>
          <a:stretch/>
        </p:blipFill>
        <p:spPr>
          <a:xfrm>
            <a:off x="966863" y="976693"/>
            <a:ext cx="6672331" cy="3627122"/>
          </a:xfrm>
          <a:prstGeom prst="rect">
            <a:avLst/>
          </a:prstGeom>
          <a:noFill/>
          <a:ln>
            <a:noFill/>
          </a:ln>
        </p:spPr>
      </p:pic>
      <p:sp>
        <p:nvSpPr>
          <p:cNvPr id="1621" name="Google Shape;1621;p140"/>
          <p:cNvSpPr/>
          <p:nvPr/>
        </p:nvSpPr>
        <p:spPr>
          <a:xfrm>
            <a:off x="1097571" y="3058912"/>
            <a:ext cx="847288" cy="498307"/>
          </a:xfrm>
          <a:prstGeom prst="rect">
            <a:avLst/>
          </a:prstGeom>
          <a:noFill/>
          <a:ln cap="flat" cmpd="sng" w="25400">
            <a:solidFill>
              <a:srgbClr val="929000"/>
            </a:solidFill>
            <a:prstDash val="dashDot"/>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sp>
        <p:nvSpPr>
          <p:cNvPr id="1622" name="Google Shape;1622;p140"/>
          <p:cNvSpPr/>
          <p:nvPr/>
        </p:nvSpPr>
        <p:spPr>
          <a:xfrm>
            <a:off x="2026456" y="3117794"/>
            <a:ext cx="665806" cy="34143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1000" u="none" cap="none" strike="noStrike">
                <a:solidFill>
                  <a:srgbClr val="F5F5F5"/>
                </a:solidFill>
                <a:latin typeface="Arial"/>
                <a:ea typeface="Arial"/>
                <a:cs typeface="Arial"/>
                <a:sym typeface="Arial"/>
              </a:rPr>
              <a:t>Packages</a:t>
            </a:r>
            <a:endParaRPr/>
          </a:p>
        </p:txBody>
      </p:sp>
      <p:pic>
        <p:nvPicPr>
          <p:cNvPr id="1623" name="Google Shape;1623;p140"/>
          <p:cNvPicPr preferRelativeResize="0"/>
          <p:nvPr/>
        </p:nvPicPr>
        <p:blipFill rotWithShape="1">
          <a:blip r:embed="rId4">
            <a:alphaModFix/>
          </a:blip>
          <a:srcRect b="0" l="0" r="0" t="0"/>
          <a:stretch/>
        </p:blipFill>
        <p:spPr>
          <a:xfrm>
            <a:off x="1502477" y="3440444"/>
            <a:ext cx="628335" cy="502221"/>
          </a:xfrm>
          <a:prstGeom prst="rect">
            <a:avLst/>
          </a:prstGeom>
          <a:noFill/>
          <a:ln>
            <a:noFill/>
          </a:ln>
        </p:spPr>
      </p:pic>
      <p:pic>
        <p:nvPicPr>
          <p:cNvPr id="1624" name="Google Shape;1624;p140"/>
          <p:cNvPicPr preferRelativeResize="0"/>
          <p:nvPr/>
        </p:nvPicPr>
        <p:blipFill rotWithShape="1">
          <a:blip r:embed="rId5">
            <a:alphaModFix/>
          </a:blip>
          <a:srcRect b="0" l="0" r="0" t="0"/>
          <a:stretch/>
        </p:blipFill>
        <p:spPr>
          <a:xfrm>
            <a:off x="4120783" y="3699655"/>
            <a:ext cx="645393" cy="580797"/>
          </a:xfrm>
          <a:prstGeom prst="rect">
            <a:avLst/>
          </a:prstGeom>
          <a:noFill/>
          <a:ln>
            <a:noFill/>
          </a:ln>
        </p:spPr>
      </p:pic>
      <p:sp>
        <p:nvSpPr>
          <p:cNvPr id="1625" name="Google Shape;1625;p140"/>
          <p:cNvSpPr/>
          <p:nvPr/>
        </p:nvSpPr>
        <p:spPr>
          <a:xfrm>
            <a:off x="3884274" y="3518950"/>
            <a:ext cx="979274" cy="501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1000" u="none" cap="none" strike="noStrike">
                <a:solidFill>
                  <a:srgbClr val="F5F5F5"/>
                </a:solidFill>
                <a:latin typeface="Arial"/>
                <a:ea typeface="Arial"/>
                <a:cs typeface="Arial"/>
                <a:sym typeface="Arial"/>
              </a:rPr>
              <a:t>Blobs</a:t>
            </a:r>
            <a:endParaRPr/>
          </a:p>
        </p:txBody>
      </p:sp>
      <p:pic>
        <p:nvPicPr>
          <p:cNvPr id="1626" name="Google Shape;1626;p140"/>
          <p:cNvPicPr preferRelativeResize="0"/>
          <p:nvPr/>
        </p:nvPicPr>
        <p:blipFill rotWithShape="1">
          <a:blip r:embed="rId5">
            <a:alphaModFix/>
          </a:blip>
          <a:srcRect b="0" l="0" r="0" t="0"/>
          <a:stretch/>
        </p:blipFill>
        <p:spPr>
          <a:xfrm>
            <a:off x="4039112" y="3767387"/>
            <a:ext cx="645393" cy="580797"/>
          </a:xfrm>
          <a:prstGeom prst="rect">
            <a:avLst/>
          </a:prstGeom>
          <a:noFill/>
          <a:ln>
            <a:noFill/>
          </a:ln>
        </p:spPr>
      </p:pic>
      <p:pic>
        <p:nvPicPr>
          <p:cNvPr id="1627" name="Google Shape;1627;p140"/>
          <p:cNvPicPr preferRelativeResize="0"/>
          <p:nvPr/>
        </p:nvPicPr>
        <p:blipFill rotWithShape="1">
          <a:blip r:embed="rId5">
            <a:alphaModFix/>
          </a:blip>
          <a:srcRect b="0" l="0" r="0" t="0"/>
          <a:stretch/>
        </p:blipFill>
        <p:spPr>
          <a:xfrm>
            <a:off x="3971380" y="3835121"/>
            <a:ext cx="645393" cy="580797"/>
          </a:xfrm>
          <a:prstGeom prst="rect">
            <a:avLst/>
          </a:prstGeom>
          <a:noFill/>
          <a:ln>
            <a:noFill/>
          </a:ln>
        </p:spPr>
      </p:pic>
      <p:grpSp>
        <p:nvGrpSpPr>
          <p:cNvPr id="1628" name="Google Shape;1628;p140"/>
          <p:cNvGrpSpPr/>
          <p:nvPr/>
        </p:nvGrpSpPr>
        <p:grpSpPr>
          <a:xfrm>
            <a:off x="2375699" y="1084111"/>
            <a:ext cx="1868578" cy="1519248"/>
            <a:chOff x="0" y="0"/>
            <a:chExt cx="2004673" cy="1629900"/>
          </a:xfrm>
        </p:grpSpPr>
        <p:sp>
          <p:nvSpPr>
            <p:cNvPr id="1629" name="Google Shape;1629;p140"/>
            <p:cNvSpPr/>
            <p:nvPr/>
          </p:nvSpPr>
          <p:spPr>
            <a:xfrm>
              <a:off x="47773" y="0"/>
              <a:ext cx="1956900" cy="1405200"/>
            </a:xfrm>
            <a:prstGeom prst="roundRect">
              <a:avLst>
                <a:gd fmla="val 572" name="adj"/>
              </a:avLst>
            </a:prstGeom>
            <a:gradFill>
              <a:gsLst>
                <a:gs pos="0">
                  <a:srgbClr val="29756E"/>
                </a:gs>
                <a:gs pos="100000">
                  <a:srgbClr val="66ADA7"/>
                </a:gs>
              </a:gsLst>
              <a:lin ang="5400012"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grpSp>
          <p:nvGrpSpPr>
            <p:cNvPr id="1630" name="Google Shape;1630;p140"/>
            <p:cNvGrpSpPr/>
            <p:nvPr/>
          </p:nvGrpSpPr>
          <p:grpSpPr>
            <a:xfrm>
              <a:off x="692005" y="581923"/>
              <a:ext cx="894600" cy="334200"/>
              <a:chOff x="-35922" y="-35922"/>
              <a:chExt cx="894600" cy="334200"/>
            </a:xfrm>
          </p:grpSpPr>
          <p:pic>
            <p:nvPicPr>
              <p:cNvPr id="1631" name="Google Shape;1631;p140"/>
              <p:cNvPicPr preferRelativeResize="0"/>
              <p:nvPr/>
            </p:nvPicPr>
            <p:blipFill rotWithShape="1">
              <a:blip r:embed="rId6">
                <a:alphaModFix/>
              </a:blip>
              <a:srcRect b="0" l="0" r="0" t="0"/>
              <a:stretch/>
            </p:blipFill>
            <p:spPr>
              <a:xfrm>
                <a:off x="-35922" y="-35922"/>
                <a:ext cx="894600" cy="334200"/>
              </a:xfrm>
              <a:prstGeom prst="rect">
                <a:avLst/>
              </a:prstGeom>
              <a:noFill/>
              <a:ln>
                <a:noFill/>
              </a:ln>
            </p:spPr>
          </p:pic>
          <p:sp>
            <p:nvSpPr>
              <p:cNvPr id="1632" name="Google Shape;1632;p140"/>
              <p:cNvSpPr/>
              <p:nvPr/>
            </p:nvSpPr>
            <p:spPr>
              <a:xfrm>
                <a:off x="15063" y="8293"/>
                <a:ext cx="792600" cy="23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900" u="none" cap="none" strike="noStrike">
                    <a:solidFill>
                      <a:srgbClr val="FFFFFF"/>
                    </a:solidFill>
                    <a:latin typeface="Arial"/>
                    <a:ea typeface="Arial"/>
                    <a:cs typeface="Arial"/>
                    <a:sym typeface="Arial"/>
                  </a:rPr>
                  <a:t>OS Process</a:t>
                </a:r>
                <a:endParaRPr/>
              </a:p>
            </p:txBody>
          </p:sp>
        </p:grpSp>
        <p:grpSp>
          <p:nvGrpSpPr>
            <p:cNvPr id="1633" name="Google Shape;1633;p140"/>
            <p:cNvGrpSpPr/>
            <p:nvPr/>
          </p:nvGrpSpPr>
          <p:grpSpPr>
            <a:xfrm>
              <a:off x="0" y="486177"/>
              <a:ext cx="1685563" cy="1143723"/>
              <a:chOff x="0" y="0"/>
              <a:chExt cx="1685563" cy="1143723"/>
            </a:xfrm>
          </p:grpSpPr>
          <p:sp>
            <p:nvSpPr>
              <p:cNvPr id="1634" name="Google Shape;1634;p140"/>
              <p:cNvSpPr/>
              <p:nvPr/>
            </p:nvSpPr>
            <p:spPr>
              <a:xfrm>
                <a:off x="0" y="605224"/>
                <a:ext cx="1050599" cy="5384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1000" u="none" cap="none" strike="noStrike">
                    <a:solidFill>
                      <a:srgbClr val="FFFFFF"/>
                    </a:solidFill>
                    <a:latin typeface="Arial"/>
                    <a:ea typeface="Arial"/>
                    <a:cs typeface="Arial"/>
                    <a:sym typeface="Arial"/>
                  </a:rPr>
                  <a:t>Monit</a:t>
                </a:r>
                <a:endParaRPr/>
              </a:p>
            </p:txBody>
          </p:sp>
          <p:sp>
            <p:nvSpPr>
              <p:cNvPr id="1635" name="Google Shape;1635;p140"/>
              <p:cNvSpPr/>
              <p:nvPr/>
            </p:nvSpPr>
            <p:spPr>
              <a:xfrm>
                <a:off x="592964" y="0"/>
                <a:ext cx="1092599" cy="534600"/>
              </a:xfrm>
              <a:prstGeom prst="rect">
                <a:avLst/>
              </a:prstGeom>
              <a:noFill/>
              <a:ln cap="flat" cmpd="sng" w="25400">
                <a:solidFill>
                  <a:srgbClr val="FFFFFF"/>
                </a:solidFill>
                <a:prstDash val="dashDot"/>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pic>
            <p:nvPicPr>
              <p:cNvPr id="1636" name="Google Shape;1636;p140"/>
              <p:cNvPicPr preferRelativeResize="0"/>
              <p:nvPr/>
            </p:nvPicPr>
            <p:blipFill rotWithShape="1">
              <a:blip r:embed="rId7">
                <a:alphaModFix/>
              </a:blip>
              <a:srcRect b="0" l="0" r="0" t="0"/>
              <a:stretch/>
            </p:blipFill>
            <p:spPr>
              <a:xfrm>
                <a:off x="429979" y="439472"/>
                <a:ext cx="241498" cy="228900"/>
              </a:xfrm>
              <a:prstGeom prst="rect">
                <a:avLst/>
              </a:prstGeom>
              <a:noFill/>
              <a:ln>
                <a:noFill/>
              </a:ln>
            </p:spPr>
          </p:pic>
        </p:grpSp>
      </p:grpSp>
      <p:grpSp>
        <p:nvGrpSpPr>
          <p:cNvPr id="1637" name="Google Shape;1637;p140"/>
          <p:cNvGrpSpPr/>
          <p:nvPr/>
        </p:nvGrpSpPr>
        <p:grpSpPr>
          <a:xfrm>
            <a:off x="2238946" y="1181102"/>
            <a:ext cx="1868578" cy="1519248"/>
            <a:chOff x="0" y="0"/>
            <a:chExt cx="2004673" cy="1629900"/>
          </a:xfrm>
        </p:grpSpPr>
        <p:sp>
          <p:nvSpPr>
            <p:cNvPr id="1638" name="Google Shape;1638;p140"/>
            <p:cNvSpPr/>
            <p:nvPr/>
          </p:nvSpPr>
          <p:spPr>
            <a:xfrm>
              <a:off x="47773" y="0"/>
              <a:ext cx="1956900" cy="1405200"/>
            </a:xfrm>
            <a:prstGeom prst="roundRect">
              <a:avLst>
                <a:gd fmla="val 572" name="adj"/>
              </a:avLst>
            </a:prstGeom>
            <a:gradFill>
              <a:gsLst>
                <a:gs pos="0">
                  <a:srgbClr val="29756E"/>
                </a:gs>
                <a:gs pos="100000">
                  <a:srgbClr val="66ADA7"/>
                </a:gs>
              </a:gsLst>
              <a:lin ang="5400012"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grpSp>
          <p:nvGrpSpPr>
            <p:cNvPr id="1639" name="Google Shape;1639;p140"/>
            <p:cNvGrpSpPr/>
            <p:nvPr/>
          </p:nvGrpSpPr>
          <p:grpSpPr>
            <a:xfrm>
              <a:off x="692005" y="581923"/>
              <a:ext cx="894600" cy="334200"/>
              <a:chOff x="-35922" y="-35922"/>
              <a:chExt cx="894600" cy="334200"/>
            </a:xfrm>
          </p:grpSpPr>
          <p:pic>
            <p:nvPicPr>
              <p:cNvPr id="1640" name="Google Shape;1640;p140"/>
              <p:cNvPicPr preferRelativeResize="0"/>
              <p:nvPr/>
            </p:nvPicPr>
            <p:blipFill rotWithShape="1">
              <a:blip r:embed="rId6">
                <a:alphaModFix/>
              </a:blip>
              <a:srcRect b="0" l="0" r="0" t="0"/>
              <a:stretch/>
            </p:blipFill>
            <p:spPr>
              <a:xfrm>
                <a:off x="-35922" y="-35922"/>
                <a:ext cx="894600" cy="334200"/>
              </a:xfrm>
              <a:prstGeom prst="rect">
                <a:avLst/>
              </a:prstGeom>
              <a:noFill/>
              <a:ln>
                <a:noFill/>
              </a:ln>
            </p:spPr>
          </p:pic>
          <p:sp>
            <p:nvSpPr>
              <p:cNvPr id="1641" name="Google Shape;1641;p140"/>
              <p:cNvSpPr/>
              <p:nvPr/>
            </p:nvSpPr>
            <p:spPr>
              <a:xfrm>
                <a:off x="15063" y="8293"/>
                <a:ext cx="792600" cy="23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900" u="none" cap="none" strike="noStrike">
                    <a:solidFill>
                      <a:srgbClr val="FFFFFF"/>
                    </a:solidFill>
                    <a:latin typeface="Arial"/>
                    <a:ea typeface="Arial"/>
                    <a:cs typeface="Arial"/>
                    <a:sym typeface="Arial"/>
                  </a:rPr>
                  <a:t>OS Process</a:t>
                </a:r>
                <a:endParaRPr/>
              </a:p>
            </p:txBody>
          </p:sp>
        </p:grpSp>
        <p:grpSp>
          <p:nvGrpSpPr>
            <p:cNvPr id="1642" name="Google Shape;1642;p140"/>
            <p:cNvGrpSpPr/>
            <p:nvPr/>
          </p:nvGrpSpPr>
          <p:grpSpPr>
            <a:xfrm>
              <a:off x="0" y="486177"/>
              <a:ext cx="1685563" cy="1143723"/>
              <a:chOff x="0" y="0"/>
              <a:chExt cx="1685563" cy="1143723"/>
            </a:xfrm>
          </p:grpSpPr>
          <p:sp>
            <p:nvSpPr>
              <p:cNvPr id="1643" name="Google Shape;1643;p140"/>
              <p:cNvSpPr/>
              <p:nvPr/>
            </p:nvSpPr>
            <p:spPr>
              <a:xfrm>
                <a:off x="0" y="605224"/>
                <a:ext cx="1050599" cy="5384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1000" u="none" cap="none" strike="noStrike">
                    <a:solidFill>
                      <a:srgbClr val="FFFFFF"/>
                    </a:solidFill>
                    <a:latin typeface="Arial"/>
                    <a:ea typeface="Arial"/>
                    <a:cs typeface="Arial"/>
                    <a:sym typeface="Arial"/>
                  </a:rPr>
                  <a:t>Monit</a:t>
                </a:r>
                <a:endParaRPr/>
              </a:p>
            </p:txBody>
          </p:sp>
          <p:sp>
            <p:nvSpPr>
              <p:cNvPr id="1644" name="Google Shape;1644;p140"/>
              <p:cNvSpPr/>
              <p:nvPr/>
            </p:nvSpPr>
            <p:spPr>
              <a:xfrm>
                <a:off x="592964" y="0"/>
                <a:ext cx="1092599" cy="534600"/>
              </a:xfrm>
              <a:prstGeom prst="rect">
                <a:avLst/>
              </a:prstGeom>
              <a:noFill/>
              <a:ln cap="flat" cmpd="sng" w="25400">
                <a:solidFill>
                  <a:srgbClr val="FFFFFF"/>
                </a:solidFill>
                <a:prstDash val="dashDot"/>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pic>
            <p:nvPicPr>
              <p:cNvPr id="1645" name="Google Shape;1645;p140"/>
              <p:cNvPicPr preferRelativeResize="0"/>
              <p:nvPr/>
            </p:nvPicPr>
            <p:blipFill rotWithShape="1">
              <a:blip r:embed="rId7">
                <a:alphaModFix/>
              </a:blip>
              <a:srcRect b="0" l="0" r="0" t="0"/>
              <a:stretch/>
            </p:blipFill>
            <p:spPr>
              <a:xfrm>
                <a:off x="429979" y="439472"/>
                <a:ext cx="241498" cy="228900"/>
              </a:xfrm>
              <a:prstGeom prst="rect">
                <a:avLst/>
              </a:prstGeom>
              <a:noFill/>
              <a:ln>
                <a:noFill/>
              </a:ln>
            </p:spPr>
          </p:pic>
        </p:grpSp>
      </p:grpSp>
      <p:pic>
        <p:nvPicPr>
          <p:cNvPr id="1646" name="Google Shape;1646;p140"/>
          <p:cNvPicPr preferRelativeResize="0"/>
          <p:nvPr/>
        </p:nvPicPr>
        <p:blipFill rotWithShape="1">
          <a:blip r:embed="rId4">
            <a:alphaModFix/>
          </a:blip>
          <a:srcRect b="0" l="0" r="0" t="0"/>
          <a:stretch/>
        </p:blipFill>
        <p:spPr>
          <a:xfrm>
            <a:off x="2052810" y="3440444"/>
            <a:ext cx="628335" cy="502221"/>
          </a:xfrm>
          <a:prstGeom prst="rect">
            <a:avLst/>
          </a:prstGeom>
          <a:noFill/>
          <a:ln>
            <a:noFill/>
          </a:ln>
        </p:spPr>
      </p:pic>
      <p:pic>
        <p:nvPicPr>
          <p:cNvPr id="1647" name="Google Shape;1647;p140"/>
          <p:cNvPicPr preferRelativeResize="0"/>
          <p:nvPr/>
        </p:nvPicPr>
        <p:blipFill rotWithShape="1">
          <a:blip r:embed="rId4">
            <a:alphaModFix/>
          </a:blip>
          <a:srcRect b="0" l="0" r="0" t="0"/>
          <a:stretch/>
        </p:blipFill>
        <p:spPr>
          <a:xfrm>
            <a:off x="1769177" y="3563209"/>
            <a:ext cx="628335" cy="502221"/>
          </a:xfrm>
          <a:prstGeom prst="rect">
            <a:avLst/>
          </a:prstGeom>
          <a:noFill/>
          <a:ln>
            <a:noFill/>
          </a:ln>
        </p:spPr>
      </p:pic>
      <p:sp>
        <p:nvSpPr>
          <p:cNvPr id="1648" name="Google Shape;1648;p140"/>
          <p:cNvSpPr/>
          <p:nvPr/>
        </p:nvSpPr>
        <p:spPr>
          <a:xfrm>
            <a:off x="2502953" y="2699194"/>
            <a:ext cx="310111" cy="393721"/>
          </a:xfrm>
          <a:custGeom>
            <a:rect b="b" l="l" r="r" t="t"/>
            <a:pathLst>
              <a:path extrusionOk="0" h="120000" w="120000">
                <a:moveTo>
                  <a:pt x="120000" y="0"/>
                </a:moveTo>
                <a:cubicBezTo>
                  <a:pt x="94205" y="47627"/>
                  <a:pt x="54205" y="87627"/>
                  <a:pt x="0" y="120000"/>
                </a:cubicBezTo>
              </a:path>
            </a:pathLst>
          </a:custGeom>
          <a:noFill/>
          <a:ln cap="flat" cmpd="sng" w="25400">
            <a:solidFill>
              <a:srgbClr val="29756E"/>
            </a:solidFill>
            <a:prstDash val="dashDot"/>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sp>
        <p:nvSpPr>
          <p:cNvPr id="1649" name="Google Shape;1649;p140"/>
          <p:cNvSpPr/>
          <p:nvPr/>
        </p:nvSpPr>
        <p:spPr>
          <a:xfrm>
            <a:off x="1890129" y="2767952"/>
            <a:ext cx="979274" cy="501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900" u="none" cap="none" strike="noStrike">
                <a:solidFill>
                  <a:srgbClr val="F5F5F5"/>
                </a:solidFill>
                <a:latin typeface="Arial"/>
                <a:ea typeface="Arial"/>
                <a:cs typeface="Arial"/>
                <a:sym typeface="Arial"/>
              </a:rPr>
              <a:t>Depends</a:t>
            </a:r>
            <a:endParaRPr/>
          </a:p>
        </p:txBody>
      </p:sp>
      <p:sp>
        <p:nvSpPr>
          <p:cNvPr id="1650" name="Google Shape;1650;p140"/>
          <p:cNvSpPr/>
          <p:nvPr/>
        </p:nvSpPr>
        <p:spPr>
          <a:xfrm>
            <a:off x="1826236" y="3977282"/>
            <a:ext cx="528226" cy="363802"/>
          </a:xfrm>
          <a:custGeom>
            <a:rect b="b" l="l" r="r" t="t"/>
            <a:pathLst>
              <a:path extrusionOk="0" h="120000" w="120000">
                <a:moveTo>
                  <a:pt x="120000" y="17390"/>
                </a:moveTo>
                <a:cubicBezTo>
                  <a:pt x="53605" y="159773"/>
                  <a:pt x="13605" y="153973"/>
                  <a:pt x="0" y="0"/>
                </a:cubicBezTo>
              </a:path>
            </a:pathLst>
          </a:custGeom>
          <a:noFill/>
          <a:ln cap="flat" cmpd="sng" w="25400">
            <a:solidFill>
              <a:srgbClr val="29756E"/>
            </a:solidFill>
            <a:prstDash val="dashDot"/>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sp>
        <p:nvSpPr>
          <p:cNvPr id="1651" name="Google Shape;1651;p140"/>
          <p:cNvSpPr/>
          <p:nvPr/>
        </p:nvSpPr>
        <p:spPr>
          <a:xfrm>
            <a:off x="2620126" y="3321532"/>
            <a:ext cx="1546650" cy="614632"/>
          </a:xfrm>
          <a:custGeom>
            <a:rect b="b" l="l" r="r" t="t"/>
            <a:pathLst>
              <a:path extrusionOk="0" h="120000" w="120000">
                <a:moveTo>
                  <a:pt x="0" y="0"/>
                </a:moveTo>
                <a:cubicBezTo>
                  <a:pt x="45705" y="6422"/>
                  <a:pt x="85705" y="46422"/>
                  <a:pt x="120000" y="120000"/>
                </a:cubicBezTo>
              </a:path>
            </a:pathLst>
          </a:custGeom>
          <a:noFill/>
          <a:ln cap="flat" cmpd="sng" w="25400">
            <a:solidFill>
              <a:srgbClr val="29756E"/>
            </a:solidFill>
            <a:prstDash val="dashDot"/>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sp>
        <p:nvSpPr>
          <p:cNvPr id="1652" name="Google Shape;1652;p140"/>
          <p:cNvSpPr/>
          <p:nvPr/>
        </p:nvSpPr>
        <p:spPr>
          <a:xfrm>
            <a:off x="2659730" y="3563227"/>
            <a:ext cx="979274" cy="501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900" u="none" cap="none" strike="noStrike">
                <a:solidFill>
                  <a:srgbClr val="F5F5F5"/>
                </a:solidFill>
                <a:latin typeface="Arial"/>
                <a:ea typeface="Arial"/>
                <a:cs typeface="Arial"/>
                <a:sym typeface="Arial"/>
              </a:rPr>
              <a:t>Depends</a:t>
            </a:r>
            <a:endParaRPr/>
          </a:p>
        </p:txBody>
      </p:sp>
      <p:sp>
        <p:nvSpPr>
          <p:cNvPr id="1653" name="Google Shape;1653;p140"/>
          <p:cNvSpPr/>
          <p:nvPr/>
        </p:nvSpPr>
        <p:spPr>
          <a:xfrm>
            <a:off x="1513529" y="4334484"/>
            <a:ext cx="979274" cy="501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900" u="none" cap="none" strike="noStrike">
                <a:solidFill>
                  <a:srgbClr val="F5F5F5"/>
                </a:solidFill>
                <a:latin typeface="Arial"/>
                <a:ea typeface="Arial"/>
                <a:cs typeface="Arial"/>
                <a:sym typeface="Arial"/>
              </a:rPr>
              <a:t>Depends</a:t>
            </a:r>
            <a:endParaRPr/>
          </a:p>
        </p:txBody>
      </p:sp>
      <p:sp>
        <p:nvSpPr>
          <p:cNvPr id="1654" name="Google Shape;1654;p140"/>
          <p:cNvSpPr/>
          <p:nvPr/>
        </p:nvSpPr>
        <p:spPr>
          <a:xfrm>
            <a:off x="937851" y="3112176"/>
            <a:ext cx="979274" cy="501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900" u="none" cap="none" strike="noStrike">
                <a:solidFill>
                  <a:srgbClr val="F5F5F5"/>
                </a:solidFill>
                <a:latin typeface="Arial"/>
                <a:ea typeface="Arial"/>
                <a:cs typeface="Arial"/>
                <a:sym typeface="Arial"/>
              </a:rPr>
              <a:t>Packaging</a:t>
            </a:r>
            <a:endParaRPr/>
          </a:p>
        </p:txBody>
      </p:sp>
      <p:sp>
        <p:nvSpPr>
          <p:cNvPr id="1655" name="Google Shape;1655;p140"/>
          <p:cNvSpPr/>
          <p:nvPr/>
        </p:nvSpPr>
        <p:spPr>
          <a:xfrm>
            <a:off x="1044513" y="3277276"/>
            <a:ext cx="979274" cy="501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900" u="none" cap="none" strike="noStrike">
                <a:solidFill>
                  <a:srgbClr val="F5F5F5"/>
                </a:solidFill>
                <a:latin typeface="Arial"/>
                <a:ea typeface="Arial"/>
                <a:cs typeface="Arial"/>
                <a:sym typeface="Arial"/>
              </a:rPr>
              <a:t>Pre-Packaging</a:t>
            </a:r>
            <a:endParaRPr/>
          </a:p>
        </p:txBody>
      </p:sp>
      <p:sp>
        <p:nvSpPr>
          <p:cNvPr id="1656" name="Google Shape;1656;p140"/>
          <p:cNvSpPr/>
          <p:nvPr/>
        </p:nvSpPr>
        <p:spPr>
          <a:xfrm>
            <a:off x="767337" y="2819642"/>
            <a:ext cx="979274" cy="2130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900" u="none" cap="none" strike="noStrike">
                <a:solidFill>
                  <a:srgbClr val="F5F5F5"/>
                </a:solidFill>
                <a:latin typeface="Arial"/>
                <a:ea typeface="Arial"/>
                <a:cs typeface="Arial"/>
                <a:sym typeface="Arial"/>
              </a:rPr>
              <a:t>Scripts:</a:t>
            </a:r>
            <a:endParaRPr/>
          </a:p>
        </p:txBody>
      </p:sp>
      <p:grpSp>
        <p:nvGrpSpPr>
          <p:cNvPr id="1657" name="Google Shape;1657;p140"/>
          <p:cNvGrpSpPr/>
          <p:nvPr/>
        </p:nvGrpSpPr>
        <p:grpSpPr>
          <a:xfrm>
            <a:off x="5154828" y="2783087"/>
            <a:ext cx="665807" cy="859049"/>
            <a:chOff x="0" y="0"/>
            <a:chExt cx="714300" cy="921617"/>
          </a:xfrm>
        </p:grpSpPr>
        <p:sp>
          <p:nvSpPr>
            <p:cNvPr id="1658" name="Google Shape;1658;p140"/>
            <p:cNvSpPr/>
            <p:nvPr/>
          </p:nvSpPr>
          <p:spPr>
            <a:xfrm>
              <a:off x="19385" y="0"/>
              <a:ext cx="674100" cy="366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1300" u="none" cap="none" strike="noStrike">
                  <a:solidFill>
                    <a:srgbClr val="F5F5F5"/>
                  </a:solidFill>
                  <a:latin typeface="Arial"/>
                  <a:ea typeface="Arial"/>
                  <a:cs typeface="Arial"/>
                  <a:sym typeface="Arial"/>
                </a:rPr>
                <a:t>src</a:t>
              </a:r>
              <a:endParaRPr/>
            </a:p>
          </p:txBody>
        </p:sp>
        <p:pic>
          <p:nvPicPr>
            <p:cNvPr id="1659" name="Google Shape;1659;p140"/>
            <p:cNvPicPr preferRelativeResize="0"/>
            <p:nvPr/>
          </p:nvPicPr>
          <p:blipFill rotWithShape="1">
            <a:blip r:embed="rId8">
              <a:alphaModFix/>
            </a:blip>
            <a:srcRect b="0" l="0" r="0" t="0"/>
            <a:stretch/>
          </p:blipFill>
          <p:spPr>
            <a:xfrm>
              <a:off x="0" y="207317"/>
              <a:ext cx="714300" cy="714300"/>
            </a:xfrm>
            <a:prstGeom prst="rect">
              <a:avLst/>
            </a:prstGeom>
            <a:noFill/>
            <a:ln>
              <a:noFill/>
            </a:ln>
          </p:spPr>
        </p:pic>
      </p:grpSp>
      <p:grpSp>
        <p:nvGrpSpPr>
          <p:cNvPr id="1660" name="Google Shape;1660;p140"/>
          <p:cNvGrpSpPr/>
          <p:nvPr/>
        </p:nvGrpSpPr>
        <p:grpSpPr>
          <a:xfrm>
            <a:off x="1997849" y="1279381"/>
            <a:ext cx="1965741" cy="1519248"/>
            <a:chOff x="-104240" y="0"/>
            <a:chExt cx="2108913" cy="1629900"/>
          </a:xfrm>
        </p:grpSpPr>
        <p:sp>
          <p:nvSpPr>
            <p:cNvPr id="1661" name="Google Shape;1661;p140"/>
            <p:cNvSpPr/>
            <p:nvPr/>
          </p:nvSpPr>
          <p:spPr>
            <a:xfrm>
              <a:off x="47773" y="0"/>
              <a:ext cx="1956900" cy="1405200"/>
            </a:xfrm>
            <a:prstGeom prst="roundRect">
              <a:avLst>
                <a:gd fmla="val 572" name="adj"/>
              </a:avLst>
            </a:prstGeom>
            <a:gradFill>
              <a:gsLst>
                <a:gs pos="0">
                  <a:srgbClr val="29756E"/>
                </a:gs>
                <a:gs pos="100000">
                  <a:srgbClr val="66ADA7"/>
                </a:gs>
              </a:gsLst>
              <a:lin ang="5400012"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sp>
          <p:nvSpPr>
            <p:cNvPr id="1662" name="Google Shape;1662;p140"/>
            <p:cNvSpPr/>
            <p:nvPr/>
          </p:nvSpPr>
          <p:spPr>
            <a:xfrm>
              <a:off x="-104240" y="78439"/>
              <a:ext cx="1050599" cy="5384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1300" u="none" cap="none" strike="noStrike">
                  <a:solidFill>
                    <a:srgbClr val="FFFFFF"/>
                  </a:solidFill>
                  <a:latin typeface="Arial"/>
                  <a:ea typeface="Arial"/>
                  <a:cs typeface="Arial"/>
                  <a:sym typeface="Arial"/>
                </a:rPr>
                <a:t>Job</a:t>
              </a:r>
              <a:endParaRPr/>
            </a:p>
          </p:txBody>
        </p:sp>
        <p:grpSp>
          <p:nvGrpSpPr>
            <p:cNvPr id="1663" name="Google Shape;1663;p140"/>
            <p:cNvGrpSpPr/>
            <p:nvPr/>
          </p:nvGrpSpPr>
          <p:grpSpPr>
            <a:xfrm>
              <a:off x="692005" y="581923"/>
              <a:ext cx="894600" cy="334200"/>
              <a:chOff x="-35922" y="-35922"/>
              <a:chExt cx="894600" cy="334200"/>
            </a:xfrm>
          </p:grpSpPr>
          <p:pic>
            <p:nvPicPr>
              <p:cNvPr id="1664" name="Google Shape;1664;p140"/>
              <p:cNvPicPr preferRelativeResize="0"/>
              <p:nvPr/>
            </p:nvPicPr>
            <p:blipFill rotWithShape="1">
              <a:blip r:embed="rId6">
                <a:alphaModFix/>
              </a:blip>
              <a:srcRect b="0" l="0" r="0" t="0"/>
              <a:stretch/>
            </p:blipFill>
            <p:spPr>
              <a:xfrm>
                <a:off x="-35922" y="-35922"/>
                <a:ext cx="894600" cy="334200"/>
              </a:xfrm>
              <a:prstGeom prst="rect">
                <a:avLst/>
              </a:prstGeom>
              <a:noFill/>
              <a:ln>
                <a:noFill/>
              </a:ln>
            </p:spPr>
          </p:pic>
          <p:sp>
            <p:nvSpPr>
              <p:cNvPr id="1665" name="Google Shape;1665;p140"/>
              <p:cNvSpPr/>
              <p:nvPr/>
            </p:nvSpPr>
            <p:spPr>
              <a:xfrm>
                <a:off x="15063" y="8293"/>
                <a:ext cx="792600" cy="23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900" u="none" cap="none" strike="noStrike">
                    <a:solidFill>
                      <a:srgbClr val="FFFFFF"/>
                    </a:solidFill>
                    <a:latin typeface="Arial"/>
                    <a:ea typeface="Arial"/>
                    <a:cs typeface="Arial"/>
                    <a:sym typeface="Arial"/>
                  </a:rPr>
                  <a:t>OS Process</a:t>
                </a:r>
                <a:endParaRPr/>
              </a:p>
            </p:txBody>
          </p:sp>
        </p:grpSp>
        <p:grpSp>
          <p:nvGrpSpPr>
            <p:cNvPr id="1666" name="Google Shape;1666;p140"/>
            <p:cNvGrpSpPr/>
            <p:nvPr/>
          </p:nvGrpSpPr>
          <p:grpSpPr>
            <a:xfrm>
              <a:off x="0" y="486177"/>
              <a:ext cx="1685563" cy="1143723"/>
              <a:chOff x="0" y="0"/>
              <a:chExt cx="1685563" cy="1143723"/>
            </a:xfrm>
          </p:grpSpPr>
          <p:sp>
            <p:nvSpPr>
              <p:cNvPr id="1667" name="Google Shape;1667;p140"/>
              <p:cNvSpPr/>
              <p:nvPr/>
            </p:nvSpPr>
            <p:spPr>
              <a:xfrm>
                <a:off x="0" y="605224"/>
                <a:ext cx="1050599" cy="5384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Monit</a:t>
                </a:r>
                <a:endParaRPr/>
              </a:p>
            </p:txBody>
          </p:sp>
          <p:sp>
            <p:nvSpPr>
              <p:cNvPr id="1668" name="Google Shape;1668;p140"/>
              <p:cNvSpPr/>
              <p:nvPr/>
            </p:nvSpPr>
            <p:spPr>
              <a:xfrm>
                <a:off x="592964" y="0"/>
                <a:ext cx="1092599" cy="534600"/>
              </a:xfrm>
              <a:prstGeom prst="rect">
                <a:avLst/>
              </a:prstGeom>
              <a:noFill/>
              <a:ln cap="flat" cmpd="sng" w="25400">
                <a:solidFill>
                  <a:srgbClr val="FFFFFF"/>
                </a:solidFill>
                <a:prstDash val="dashDot"/>
                <a:miter lim="8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pic>
            <p:nvPicPr>
              <p:cNvPr id="1669" name="Google Shape;1669;p140"/>
              <p:cNvPicPr preferRelativeResize="0"/>
              <p:nvPr/>
            </p:nvPicPr>
            <p:blipFill rotWithShape="1">
              <a:blip r:embed="rId7">
                <a:alphaModFix/>
              </a:blip>
              <a:srcRect b="0" l="0" r="0" t="0"/>
              <a:stretch/>
            </p:blipFill>
            <p:spPr>
              <a:xfrm>
                <a:off x="429979" y="439472"/>
                <a:ext cx="241498" cy="228900"/>
              </a:xfrm>
              <a:prstGeom prst="rect">
                <a:avLst/>
              </a:prstGeom>
              <a:noFill/>
              <a:ln>
                <a:noFill/>
              </a:ln>
            </p:spPr>
          </p:pic>
        </p:grpSp>
      </p:grpSp>
      <p:sp>
        <p:nvSpPr>
          <p:cNvPr id="1670" name="Google Shape;1670;p140"/>
          <p:cNvSpPr/>
          <p:nvPr/>
        </p:nvSpPr>
        <p:spPr>
          <a:xfrm>
            <a:off x="6101493" y="864802"/>
            <a:ext cx="1368524" cy="359608"/>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29756E"/>
              </a:buClr>
              <a:buFont typeface="Arial"/>
              <a:buNone/>
            </a:pPr>
            <a:r>
              <a:rPr b="0" i="0" lang="en-US" sz="1600" u="none" cap="none" strike="noStrike">
                <a:solidFill>
                  <a:srgbClr val="29756E"/>
                </a:solidFill>
                <a:latin typeface="Arial"/>
                <a:ea typeface="Arial"/>
                <a:cs typeface="Arial"/>
                <a:sym typeface="Arial"/>
              </a:rPr>
              <a:t>Release</a:t>
            </a:r>
            <a:endParaRPr/>
          </a:p>
        </p:txBody>
      </p:sp>
      <p:sp>
        <p:nvSpPr>
          <p:cNvPr id="1671" name="Google Shape;1671;p140"/>
          <p:cNvSpPr/>
          <p:nvPr/>
        </p:nvSpPr>
        <p:spPr>
          <a:xfrm>
            <a:off x="4220930" y="1706943"/>
            <a:ext cx="1557835" cy="108498"/>
          </a:xfrm>
          <a:custGeom>
            <a:rect b="b" l="l" r="r" t="t"/>
            <a:pathLst>
              <a:path extrusionOk="0" h="120000" w="120000">
                <a:moveTo>
                  <a:pt x="0" y="120000"/>
                </a:moveTo>
                <a:cubicBezTo>
                  <a:pt x="40000" y="80000"/>
                  <a:pt x="80000" y="40000"/>
                  <a:pt x="120000" y="0"/>
                </a:cubicBezTo>
              </a:path>
            </a:pathLst>
          </a:custGeom>
          <a:noFill/>
          <a:ln cap="flat" cmpd="sng" w="12700">
            <a:solidFill>
              <a:srgbClr val="99C9C5"/>
            </a:solidFill>
            <a:prstDash val="dashDot"/>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grpSp>
        <p:nvGrpSpPr>
          <p:cNvPr id="1672" name="Google Shape;1672;p140"/>
          <p:cNvGrpSpPr/>
          <p:nvPr/>
        </p:nvGrpSpPr>
        <p:grpSpPr>
          <a:xfrm>
            <a:off x="5946639" y="1344410"/>
            <a:ext cx="1343653" cy="1087755"/>
            <a:chOff x="0" y="0"/>
            <a:chExt cx="1441516" cy="1166980"/>
          </a:xfrm>
        </p:grpSpPr>
        <p:sp>
          <p:nvSpPr>
            <p:cNvPr id="1673" name="Google Shape;1673;p140"/>
            <p:cNvSpPr/>
            <p:nvPr/>
          </p:nvSpPr>
          <p:spPr>
            <a:xfrm>
              <a:off x="0" y="0"/>
              <a:ext cx="1250700" cy="1002599"/>
            </a:xfrm>
            <a:prstGeom prst="roundRect">
              <a:avLst>
                <a:gd fmla="val 802" name="adj"/>
              </a:avLst>
            </a:prstGeom>
            <a:gradFill>
              <a:gsLst>
                <a:gs pos="0">
                  <a:srgbClr val="29756E"/>
                </a:gs>
                <a:gs pos="100000">
                  <a:srgbClr val="66ADA7"/>
                </a:gs>
              </a:gsLst>
              <a:lin ang="5400012"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sp>
          <p:nvSpPr>
            <p:cNvPr id="1674" name="Google Shape;1674;p140"/>
            <p:cNvSpPr/>
            <p:nvPr/>
          </p:nvSpPr>
          <p:spPr>
            <a:xfrm>
              <a:off x="100160" y="55784"/>
              <a:ext cx="1050599" cy="5384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1200" u="none" cap="none" strike="noStrike">
                  <a:solidFill>
                    <a:srgbClr val="FFFFFF"/>
                  </a:solidFill>
                  <a:latin typeface="Arial"/>
                  <a:ea typeface="Arial"/>
                  <a:cs typeface="Arial"/>
                  <a:sym typeface="Arial"/>
                </a:rPr>
                <a:t>Stemcell</a:t>
              </a:r>
              <a:endParaRPr/>
            </a:p>
          </p:txBody>
        </p:sp>
        <p:sp>
          <p:nvSpPr>
            <p:cNvPr id="1675" name="Google Shape;1675;p140"/>
            <p:cNvSpPr/>
            <p:nvPr/>
          </p:nvSpPr>
          <p:spPr>
            <a:xfrm>
              <a:off x="390917" y="628481"/>
              <a:ext cx="1050599" cy="5384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DDDDD"/>
                </a:buClr>
                <a:buFont typeface="Arial"/>
                <a:buNone/>
              </a:pPr>
              <a:r>
                <a:rPr b="0" i="0" lang="en-US" sz="1000" u="none" cap="none" strike="noStrike">
                  <a:solidFill>
                    <a:srgbClr val="DDDDDD"/>
                  </a:solidFill>
                  <a:latin typeface="Arial"/>
                  <a:ea typeface="Arial"/>
                  <a:cs typeface="Arial"/>
                  <a:sym typeface="Arial"/>
                </a:rPr>
                <a:t>Agent</a:t>
              </a:r>
              <a:endParaRPr/>
            </a:p>
          </p:txBody>
        </p:sp>
      </p:grpSp>
      <p:sp>
        <p:nvSpPr>
          <p:cNvPr id="1676" name="Google Shape;1676;p140"/>
          <p:cNvSpPr/>
          <p:nvPr/>
        </p:nvSpPr>
        <p:spPr>
          <a:xfrm>
            <a:off x="4604660" y="1847443"/>
            <a:ext cx="979274" cy="501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900" u="none" cap="none" strike="noStrike">
                <a:solidFill>
                  <a:srgbClr val="F5F5F5"/>
                </a:solidFill>
                <a:latin typeface="Arial"/>
                <a:ea typeface="Arial"/>
                <a:cs typeface="Arial"/>
                <a:sym typeface="Arial"/>
              </a:rPr>
              <a:t>Instantiated in runtime based on </a:t>
            </a:r>
            <a:endParaRPr/>
          </a:p>
        </p:txBody>
      </p:sp>
      <p:sp>
        <p:nvSpPr>
          <p:cNvPr id="1677" name="Google Shape;1677;p140"/>
          <p:cNvSpPr/>
          <p:nvPr/>
        </p:nvSpPr>
        <p:spPr>
          <a:xfrm>
            <a:off x="2840365" y="1575528"/>
            <a:ext cx="979274" cy="501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900" u="none" cap="none" strike="noStrike">
                <a:solidFill>
                  <a:srgbClr val="FFFFFF"/>
                </a:solidFill>
                <a:latin typeface="Arial"/>
                <a:ea typeface="Arial"/>
                <a:cs typeface="Arial"/>
                <a:sym typeface="Arial"/>
              </a:rPr>
              <a:t>Monit script</a:t>
            </a:r>
            <a:endParaRPr/>
          </a:p>
        </p:txBody>
      </p:sp>
      <p:sp>
        <p:nvSpPr>
          <p:cNvPr id="1678" name="Google Shape;1678;p140"/>
          <p:cNvSpPr/>
          <p:nvPr/>
        </p:nvSpPr>
        <p:spPr>
          <a:xfrm>
            <a:off x="2705856" y="2990438"/>
            <a:ext cx="2723906" cy="181761"/>
          </a:xfrm>
          <a:custGeom>
            <a:rect b="b" l="l" r="r" t="t"/>
            <a:pathLst>
              <a:path extrusionOk="0" h="120000" w="120000">
                <a:moveTo>
                  <a:pt x="0" y="119385"/>
                </a:moveTo>
                <a:cubicBezTo>
                  <a:pt x="40516" y="-40000"/>
                  <a:pt x="80516" y="-39792"/>
                  <a:pt x="120000" y="120000"/>
                </a:cubicBezTo>
              </a:path>
            </a:pathLst>
          </a:custGeom>
          <a:noFill/>
          <a:ln cap="flat" cmpd="sng" w="25400">
            <a:solidFill>
              <a:srgbClr val="29756E"/>
            </a:solidFill>
            <a:prstDash val="dashDot"/>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Source Sans Pro"/>
              <a:buNone/>
            </a:pPr>
            <a:r>
              <a:t/>
            </a:r>
            <a:endParaRPr b="0" i="0" sz="1800" u="none" cap="none" strike="noStrike">
              <a:solidFill>
                <a:srgbClr val="4D4D4D"/>
              </a:solidFill>
              <a:latin typeface="Arial"/>
              <a:ea typeface="Arial"/>
              <a:cs typeface="Arial"/>
              <a:sym typeface="Arial"/>
            </a:endParaRPr>
          </a:p>
        </p:txBody>
      </p:sp>
      <p:sp>
        <p:nvSpPr>
          <p:cNvPr id="1679" name="Google Shape;1679;p140"/>
          <p:cNvSpPr/>
          <p:nvPr/>
        </p:nvSpPr>
        <p:spPr>
          <a:xfrm>
            <a:off x="3774246" y="3009961"/>
            <a:ext cx="979274" cy="50194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5F5F5"/>
              </a:buClr>
              <a:buFont typeface="Arial"/>
              <a:buNone/>
            </a:pPr>
            <a:r>
              <a:rPr b="0" i="0" lang="en-US" sz="900" u="none" cap="none" strike="noStrike">
                <a:solidFill>
                  <a:srgbClr val="F5F5F5"/>
                </a:solidFill>
                <a:latin typeface="Arial"/>
                <a:ea typeface="Arial"/>
                <a:cs typeface="Arial"/>
                <a:sym typeface="Arial"/>
              </a:rPr>
              <a:t>Depends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pic>
        <p:nvPicPr>
          <p:cNvPr id="1684" name="Google Shape;1684;p141"/>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1685" name="Google Shape;1685;p141"/>
          <p:cNvSpPr txBox="1"/>
          <p:nvPr/>
        </p:nvSpPr>
        <p:spPr>
          <a:xfrm>
            <a:off x="446036" y="1487155"/>
            <a:ext cx="4252350"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Lab: Let’s create our first BOSH release for Atlassian Bamboo</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1686" name="Google Shape;1686;p141"/>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4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Atlassian Bamboo</a:t>
            </a:r>
            <a:endParaRPr b="0" i="0" sz="3200" u="none" cap="none" strike="noStrike">
              <a:solidFill>
                <a:srgbClr val="138A7E"/>
              </a:solidFill>
              <a:latin typeface="Arial"/>
              <a:ea typeface="Arial"/>
              <a:cs typeface="Arial"/>
              <a:sym typeface="Arial"/>
            </a:endParaRPr>
          </a:p>
        </p:txBody>
      </p:sp>
      <p:pic>
        <p:nvPicPr>
          <p:cNvPr descr="Screen Shot 2016-01-10 at 18.34.28.png" id="1693" name="Google Shape;1693;p142"/>
          <p:cNvPicPr preferRelativeResize="0"/>
          <p:nvPr/>
        </p:nvPicPr>
        <p:blipFill rotWithShape="1">
          <a:blip r:embed="rId3">
            <a:alphaModFix/>
          </a:blip>
          <a:srcRect b="0" l="0" r="0" t="0"/>
          <a:stretch/>
        </p:blipFill>
        <p:spPr>
          <a:xfrm>
            <a:off x="1498420" y="1236906"/>
            <a:ext cx="5276629" cy="3208892"/>
          </a:xfrm>
          <a:prstGeom prst="rect">
            <a:avLst/>
          </a:prstGeom>
          <a:noFill/>
          <a:ln>
            <a:noFill/>
          </a:ln>
        </p:spPr>
      </p:pic>
      <p:sp>
        <p:nvSpPr>
          <p:cNvPr id="1694" name="Google Shape;1694;p142"/>
          <p:cNvSpPr txBox="1"/>
          <p:nvPr/>
        </p:nvSpPr>
        <p:spPr>
          <a:xfrm>
            <a:off x="2212929" y="907986"/>
            <a:ext cx="373699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sng" cap="none" strike="noStrike">
                <a:solidFill>
                  <a:schemeClr val="hlink"/>
                </a:solidFill>
                <a:latin typeface="Arial"/>
                <a:ea typeface="Arial"/>
                <a:cs typeface="Arial"/>
                <a:sym typeface="Arial"/>
                <a:hlinkClick r:id="rId4"/>
              </a:rPr>
              <a:t>https://www.atlassian.com/software/bamboo/</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4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Installing Bamboo on Linux</a:t>
            </a:r>
            <a:endParaRPr b="0" i="0" sz="3200" u="none" cap="none" strike="noStrike">
              <a:solidFill>
                <a:srgbClr val="138A7E"/>
              </a:solidFill>
              <a:latin typeface="Arial"/>
              <a:ea typeface="Arial"/>
              <a:cs typeface="Arial"/>
              <a:sym typeface="Arial"/>
            </a:endParaRPr>
          </a:p>
        </p:txBody>
      </p:sp>
      <p:pic>
        <p:nvPicPr>
          <p:cNvPr descr="Screen Shot 2016-01-10 at 18.36.05.png" id="1701" name="Google Shape;1701;p143"/>
          <p:cNvPicPr preferRelativeResize="0"/>
          <p:nvPr/>
        </p:nvPicPr>
        <p:blipFill rotWithShape="1">
          <a:blip r:embed="rId3">
            <a:alphaModFix/>
          </a:blip>
          <a:srcRect b="0" l="0" r="0" t="0"/>
          <a:stretch/>
        </p:blipFill>
        <p:spPr>
          <a:xfrm>
            <a:off x="2572789" y="1389951"/>
            <a:ext cx="3255207" cy="3164863"/>
          </a:xfrm>
          <a:prstGeom prst="rect">
            <a:avLst/>
          </a:prstGeom>
          <a:noFill/>
          <a:ln>
            <a:noFill/>
          </a:ln>
        </p:spPr>
      </p:pic>
      <p:sp>
        <p:nvSpPr>
          <p:cNvPr id="1702" name="Google Shape;1702;p143"/>
          <p:cNvSpPr txBox="1"/>
          <p:nvPr/>
        </p:nvSpPr>
        <p:spPr>
          <a:xfrm>
            <a:off x="975651" y="907986"/>
            <a:ext cx="693121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sng" cap="none" strike="noStrike">
                <a:solidFill>
                  <a:schemeClr val="hlink"/>
                </a:solidFill>
                <a:latin typeface="Arial"/>
                <a:ea typeface="Arial"/>
                <a:cs typeface="Arial"/>
                <a:sym typeface="Arial"/>
                <a:hlinkClick r:id="rId4"/>
              </a:rPr>
              <a:t>https://confluence.atlassian.com/bamboo/installing-bamboo-on-linux-289276792.html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4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 Generate the release skeleton</a:t>
            </a:r>
            <a:endParaRPr b="0" i="0" sz="3200" u="none" cap="none" strike="noStrike">
              <a:solidFill>
                <a:srgbClr val="138A7E"/>
              </a:solidFill>
              <a:latin typeface="Arial"/>
              <a:ea typeface="Arial"/>
              <a:cs typeface="Arial"/>
              <a:sym typeface="Arial"/>
            </a:endParaRPr>
          </a:p>
        </p:txBody>
      </p:sp>
      <p:sp>
        <p:nvSpPr>
          <p:cNvPr id="1709" name="Google Shape;1709;p144"/>
          <p:cNvSpPr txBox="1"/>
          <p:nvPr>
            <p:ph idx="1" type="body"/>
          </p:nvPr>
        </p:nvSpPr>
        <p:spPr>
          <a:xfrm>
            <a:off x="163517" y="953888"/>
            <a:ext cx="8742701" cy="7121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init release bamboo-boshrelease</a:t>
            </a:r>
            <a:endParaRPr b="0" i="0" sz="1400" u="none" cap="none" strike="noStrike">
              <a:solidFill>
                <a:schemeClr val="lt1"/>
              </a:solidFill>
              <a:latin typeface="Arial"/>
              <a:ea typeface="Arial"/>
              <a:cs typeface="Arial"/>
              <a:sym typeface="Arial"/>
            </a:endParaRPr>
          </a:p>
        </p:txBody>
      </p:sp>
      <p:pic>
        <p:nvPicPr>
          <p:cNvPr descr="Screen Shot 2016-01-10 at 18.48.46.png" id="1710" name="Google Shape;1710;p144"/>
          <p:cNvPicPr preferRelativeResize="0"/>
          <p:nvPr/>
        </p:nvPicPr>
        <p:blipFill rotWithShape="1">
          <a:blip r:embed="rId3">
            <a:alphaModFix/>
          </a:blip>
          <a:srcRect b="0" l="0" r="0" t="0"/>
          <a:stretch/>
        </p:blipFill>
        <p:spPr>
          <a:xfrm>
            <a:off x="1616282" y="1511911"/>
            <a:ext cx="5549900" cy="29591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14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2. Download the Java8 binaries</a:t>
            </a:r>
            <a:endParaRPr b="0" i="0" sz="3200" u="none" cap="none" strike="noStrike">
              <a:solidFill>
                <a:srgbClr val="138A7E"/>
              </a:solidFill>
              <a:latin typeface="Arial"/>
              <a:ea typeface="Arial"/>
              <a:cs typeface="Arial"/>
              <a:sym typeface="Arial"/>
            </a:endParaRPr>
          </a:p>
        </p:txBody>
      </p:sp>
      <p:pic>
        <p:nvPicPr>
          <p:cNvPr descr="Screen Shot 2016-01-10 at 18.56.50.png" id="1717" name="Google Shape;1717;p145"/>
          <p:cNvPicPr preferRelativeResize="0"/>
          <p:nvPr/>
        </p:nvPicPr>
        <p:blipFill rotWithShape="1">
          <a:blip r:embed="rId3">
            <a:alphaModFix/>
          </a:blip>
          <a:srcRect b="0" l="0" r="0" t="0"/>
          <a:stretch/>
        </p:blipFill>
        <p:spPr>
          <a:xfrm>
            <a:off x="1422400" y="2057400"/>
            <a:ext cx="6299200" cy="1028700"/>
          </a:xfrm>
          <a:prstGeom prst="rect">
            <a:avLst/>
          </a:prstGeom>
          <a:noFill/>
          <a:ln>
            <a:noFill/>
          </a:ln>
        </p:spPr>
      </p:pic>
      <p:sp>
        <p:nvSpPr>
          <p:cNvPr id="1718" name="Google Shape;1718;p145"/>
          <p:cNvSpPr txBox="1"/>
          <p:nvPr/>
        </p:nvSpPr>
        <p:spPr>
          <a:xfrm>
            <a:off x="1864092" y="1084706"/>
            <a:ext cx="5216189" cy="49057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sng" cap="none" strike="noStrike">
                <a:solidFill>
                  <a:schemeClr val="hlink"/>
                </a:solidFill>
                <a:latin typeface="Arial"/>
                <a:ea typeface="Arial"/>
                <a:cs typeface="Arial"/>
                <a:sym typeface="Arial"/>
                <a:hlinkClick r:id="rId4"/>
              </a:rPr>
              <a:t>http://www.linuxfromscratch.org/blfs/view/svn/general/java.html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4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3. Download the Bamboo server binaries</a:t>
            </a:r>
            <a:endParaRPr b="0" i="0" sz="3200" u="none" cap="none" strike="noStrike">
              <a:solidFill>
                <a:srgbClr val="138A7E"/>
              </a:solidFill>
              <a:latin typeface="Arial"/>
              <a:ea typeface="Arial"/>
              <a:cs typeface="Arial"/>
              <a:sym typeface="Arial"/>
            </a:endParaRPr>
          </a:p>
        </p:txBody>
      </p:sp>
      <p:sp>
        <p:nvSpPr>
          <p:cNvPr id="1725" name="Google Shape;1725;p146"/>
          <p:cNvSpPr txBox="1"/>
          <p:nvPr>
            <p:ph idx="1" type="body"/>
          </p:nvPr>
        </p:nvSpPr>
        <p:spPr>
          <a:xfrm>
            <a:off x="610463" y="1155567"/>
            <a:ext cx="7723447" cy="49057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sng" cap="none" strike="noStrike">
                <a:solidFill>
                  <a:schemeClr val="hlink"/>
                </a:solidFill>
                <a:latin typeface="Arial"/>
                <a:ea typeface="Arial"/>
                <a:cs typeface="Arial"/>
                <a:sym typeface="Arial"/>
                <a:hlinkClick r:id="rId3"/>
              </a:rPr>
              <a:t>https://www.atlassian.com/software/bamboo/downloads/binary/atlassian-bamboo-5.9.7.tar.gz</a:t>
            </a:r>
            <a:endParaRPr b="0" i="0" sz="1400" u="none" cap="none" strike="noStrike">
              <a:solidFill>
                <a:schemeClr val="lt1"/>
              </a:solidFill>
              <a:latin typeface="Arial"/>
              <a:ea typeface="Arial"/>
              <a:cs typeface="Arial"/>
              <a:sym typeface="Arial"/>
            </a:endParaRPr>
          </a:p>
        </p:txBody>
      </p:sp>
      <p:pic>
        <p:nvPicPr>
          <p:cNvPr descr="Screen Shot 2016-01-10 at 18.59.33.png" id="1726" name="Google Shape;1726;p146"/>
          <p:cNvPicPr preferRelativeResize="0"/>
          <p:nvPr/>
        </p:nvPicPr>
        <p:blipFill rotWithShape="1">
          <a:blip r:embed="rId4">
            <a:alphaModFix/>
          </a:blip>
          <a:srcRect b="0" l="0" r="0" t="0"/>
          <a:stretch/>
        </p:blipFill>
        <p:spPr>
          <a:xfrm>
            <a:off x="1181100" y="2057400"/>
            <a:ext cx="6781800" cy="10287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4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4. Generate the Java8 package</a:t>
            </a:r>
            <a:endParaRPr b="0" i="0" sz="3200" u="none" cap="none" strike="noStrike">
              <a:solidFill>
                <a:srgbClr val="138A7E"/>
              </a:solidFill>
              <a:latin typeface="Arial"/>
              <a:ea typeface="Arial"/>
              <a:cs typeface="Arial"/>
              <a:sym typeface="Arial"/>
            </a:endParaRPr>
          </a:p>
        </p:txBody>
      </p:sp>
      <p:sp>
        <p:nvSpPr>
          <p:cNvPr id="1733" name="Google Shape;1733;p147"/>
          <p:cNvSpPr txBox="1"/>
          <p:nvPr>
            <p:ph idx="1" type="body"/>
          </p:nvPr>
        </p:nvSpPr>
        <p:spPr>
          <a:xfrm>
            <a:off x="163517" y="953888"/>
            <a:ext cx="8742701" cy="7121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generate package java8</a:t>
            </a:r>
            <a:endParaRPr b="0" i="0" sz="1400" u="none" cap="none" strike="noStrike">
              <a:solidFill>
                <a:schemeClr val="lt1"/>
              </a:solidFill>
              <a:latin typeface="Arial"/>
              <a:ea typeface="Arial"/>
              <a:cs typeface="Arial"/>
              <a:sym typeface="Arial"/>
            </a:endParaRPr>
          </a:p>
        </p:txBody>
      </p:sp>
      <p:pic>
        <p:nvPicPr>
          <p:cNvPr descr="Screen Shot 2016-01-10 at 18.47.08.png" id="1734" name="Google Shape;1734;p147"/>
          <p:cNvPicPr preferRelativeResize="0"/>
          <p:nvPr/>
        </p:nvPicPr>
        <p:blipFill rotWithShape="1">
          <a:blip r:embed="rId3">
            <a:alphaModFix/>
          </a:blip>
          <a:srcRect b="0" l="0" r="0" t="0"/>
          <a:stretch/>
        </p:blipFill>
        <p:spPr>
          <a:xfrm>
            <a:off x="1511300" y="1689100"/>
            <a:ext cx="6108700" cy="17526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48"/>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5. Fill the Java8 package</a:t>
            </a:r>
            <a:endParaRPr b="0" i="0" sz="3200" u="none" cap="none" strike="noStrike">
              <a:solidFill>
                <a:srgbClr val="138A7E"/>
              </a:solidFill>
              <a:latin typeface="Arial"/>
              <a:ea typeface="Arial"/>
              <a:cs typeface="Arial"/>
              <a:sym typeface="Arial"/>
            </a:endParaRPr>
          </a:p>
        </p:txBody>
      </p:sp>
      <p:pic>
        <p:nvPicPr>
          <p:cNvPr descr="Screen Shot 2016-01-10 at 19.01.55.png" id="1741" name="Google Shape;1741;p148"/>
          <p:cNvPicPr preferRelativeResize="0"/>
          <p:nvPr/>
        </p:nvPicPr>
        <p:blipFill rotWithShape="1">
          <a:blip r:embed="rId3">
            <a:alphaModFix/>
          </a:blip>
          <a:srcRect b="0" l="0" r="0" t="0"/>
          <a:stretch/>
        </p:blipFill>
        <p:spPr>
          <a:xfrm>
            <a:off x="2131640" y="951390"/>
            <a:ext cx="4673600" cy="1701800"/>
          </a:xfrm>
          <a:prstGeom prst="rect">
            <a:avLst/>
          </a:prstGeom>
          <a:noFill/>
          <a:ln>
            <a:noFill/>
          </a:ln>
        </p:spPr>
      </p:pic>
      <p:pic>
        <p:nvPicPr>
          <p:cNvPr descr="Screen Shot 2016-01-10 at 19.27.55.png" id="1742" name="Google Shape;1742;p148"/>
          <p:cNvPicPr preferRelativeResize="0"/>
          <p:nvPr/>
        </p:nvPicPr>
        <p:blipFill rotWithShape="1">
          <a:blip r:embed="rId4">
            <a:alphaModFix/>
          </a:blip>
          <a:srcRect b="0" l="0" r="0" t="0"/>
          <a:stretch/>
        </p:blipFill>
        <p:spPr>
          <a:xfrm>
            <a:off x="770994" y="2897044"/>
            <a:ext cx="7480300" cy="13208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4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6. Generate the Bamboo server package</a:t>
            </a:r>
            <a:endParaRPr b="0" i="0" sz="3200" u="none" cap="none" strike="noStrike">
              <a:solidFill>
                <a:srgbClr val="138A7E"/>
              </a:solidFill>
              <a:latin typeface="Arial"/>
              <a:ea typeface="Arial"/>
              <a:cs typeface="Arial"/>
              <a:sym typeface="Arial"/>
            </a:endParaRPr>
          </a:p>
        </p:txBody>
      </p:sp>
      <p:sp>
        <p:nvSpPr>
          <p:cNvPr id="1749" name="Google Shape;1749;p149"/>
          <p:cNvSpPr txBox="1"/>
          <p:nvPr>
            <p:ph idx="1" type="body"/>
          </p:nvPr>
        </p:nvSpPr>
        <p:spPr>
          <a:xfrm>
            <a:off x="163517" y="953888"/>
            <a:ext cx="8742701" cy="7121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generate package bamboo-server</a:t>
            </a:r>
            <a:endParaRPr b="0" i="0" sz="1400" u="none" cap="none" strike="noStrike">
              <a:solidFill>
                <a:schemeClr val="lt1"/>
              </a:solidFill>
              <a:latin typeface="Arial"/>
              <a:ea typeface="Arial"/>
              <a:cs typeface="Arial"/>
              <a:sym typeface="Arial"/>
            </a:endParaRPr>
          </a:p>
        </p:txBody>
      </p:sp>
      <p:pic>
        <p:nvPicPr>
          <p:cNvPr descr="Screen Shot 2016-01-10 at 18.22.56.png" id="1750" name="Google Shape;1750;p149"/>
          <p:cNvPicPr preferRelativeResize="0"/>
          <p:nvPr/>
        </p:nvPicPr>
        <p:blipFill rotWithShape="1">
          <a:blip r:embed="rId3">
            <a:alphaModFix/>
          </a:blip>
          <a:srcRect b="0" l="0" r="0" t="0"/>
          <a:stretch/>
        </p:blipFill>
        <p:spPr>
          <a:xfrm>
            <a:off x="163517" y="1532824"/>
            <a:ext cx="8764870" cy="19556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168967" y="320039"/>
            <a:ext cx="87318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CM &amp; Orchestration tools</a:t>
            </a:r>
            <a:endParaRPr b="0" i="0" sz="3200" u="none" cap="none" strike="noStrike">
              <a:solidFill>
                <a:srgbClr val="138A7E"/>
              </a:solidFill>
              <a:latin typeface="Arial"/>
              <a:ea typeface="Arial"/>
              <a:cs typeface="Arial"/>
              <a:sym typeface="Arial"/>
            </a:endParaRPr>
          </a:p>
        </p:txBody>
      </p:sp>
      <p:pic>
        <p:nvPicPr>
          <p:cNvPr descr="puppet-labs-logo.png" id="235" name="Google Shape;235;p33"/>
          <p:cNvPicPr preferRelativeResize="0"/>
          <p:nvPr/>
        </p:nvPicPr>
        <p:blipFill rotWithShape="1">
          <a:blip r:embed="rId3">
            <a:alphaModFix/>
          </a:blip>
          <a:srcRect b="0" l="0" r="0" t="0"/>
          <a:stretch/>
        </p:blipFill>
        <p:spPr>
          <a:xfrm>
            <a:off x="850113" y="1889125"/>
            <a:ext cx="1531506" cy="1508124"/>
          </a:xfrm>
          <a:prstGeom prst="rect">
            <a:avLst/>
          </a:prstGeom>
          <a:noFill/>
          <a:ln>
            <a:noFill/>
          </a:ln>
        </p:spPr>
      </p:pic>
      <p:pic>
        <p:nvPicPr>
          <p:cNvPr descr="Chef_Vertical_CCan_Reg.png" id="236" name="Google Shape;236;p33"/>
          <p:cNvPicPr preferRelativeResize="0"/>
          <p:nvPr/>
        </p:nvPicPr>
        <p:blipFill rotWithShape="1">
          <a:blip r:embed="rId4">
            <a:alphaModFix/>
          </a:blip>
          <a:srcRect b="0" l="0" r="0" t="0"/>
          <a:stretch/>
        </p:blipFill>
        <p:spPr>
          <a:xfrm>
            <a:off x="4937125" y="1861229"/>
            <a:ext cx="1312418" cy="1419307"/>
          </a:xfrm>
          <a:prstGeom prst="rect">
            <a:avLst/>
          </a:prstGeom>
          <a:noFill/>
          <a:ln>
            <a:noFill/>
          </a:ln>
        </p:spPr>
      </p:pic>
      <p:pic>
        <p:nvPicPr>
          <p:cNvPr descr="ansible_logo_black_square.png" id="237" name="Google Shape;237;p33"/>
          <p:cNvPicPr preferRelativeResize="0"/>
          <p:nvPr/>
        </p:nvPicPr>
        <p:blipFill rotWithShape="1">
          <a:blip r:embed="rId5">
            <a:alphaModFix/>
          </a:blip>
          <a:srcRect b="0" l="0" r="0" t="0"/>
          <a:stretch/>
        </p:blipFill>
        <p:spPr>
          <a:xfrm>
            <a:off x="6731000" y="1762125"/>
            <a:ext cx="1523999" cy="1523999"/>
          </a:xfrm>
          <a:prstGeom prst="rect">
            <a:avLst/>
          </a:prstGeom>
          <a:noFill/>
          <a:ln>
            <a:noFill/>
          </a:ln>
        </p:spPr>
      </p:pic>
      <p:pic>
        <p:nvPicPr>
          <p:cNvPr descr="SaltStack logo - black on white.png" id="238" name="Google Shape;238;p33"/>
          <p:cNvPicPr preferRelativeResize="0"/>
          <p:nvPr/>
        </p:nvPicPr>
        <p:blipFill rotWithShape="1">
          <a:blip r:embed="rId6">
            <a:alphaModFix/>
          </a:blip>
          <a:srcRect b="0" l="0" r="0" t="0"/>
          <a:stretch/>
        </p:blipFill>
        <p:spPr>
          <a:xfrm>
            <a:off x="2587624" y="1941798"/>
            <a:ext cx="1666875" cy="104346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5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7. Fill the Bamboo server package</a:t>
            </a:r>
            <a:endParaRPr b="0" i="0" sz="3200" u="none" cap="none" strike="noStrike">
              <a:solidFill>
                <a:srgbClr val="138A7E"/>
              </a:solidFill>
              <a:latin typeface="Arial"/>
              <a:ea typeface="Arial"/>
              <a:cs typeface="Arial"/>
              <a:sym typeface="Arial"/>
            </a:endParaRPr>
          </a:p>
        </p:txBody>
      </p:sp>
      <p:pic>
        <p:nvPicPr>
          <p:cNvPr descr="Screen Shot 2016-01-10 at 19.02.33.png" id="1757" name="Google Shape;1757;p150"/>
          <p:cNvPicPr preferRelativeResize="0"/>
          <p:nvPr/>
        </p:nvPicPr>
        <p:blipFill rotWithShape="1">
          <a:blip r:embed="rId3">
            <a:alphaModFix/>
          </a:blip>
          <a:srcRect b="0" l="0" r="0" t="0"/>
          <a:stretch/>
        </p:blipFill>
        <p:spPr>
          <a:xfrm>
            <a:off x="1946482" y="1027701"/>
            <a:ext cx="4902200" cy="1714500"/>
          </a:xfrm>
          <a:prstGeom prst="rect">
            <a:avLst/>
          </a:prstGeom>
          <a:noFill/>
          <a:ln>
            <a:noFill/>
          </a:ln>
        </p:spPr>
      </p:pic>
      <p:pic>
        <p:nvPicPr>
          <p:cNvPr descr="Screen Shot 2016-01-10 at 19.24.50.png" id="1758" name="Google Shape;1758;p150"/>
          <p:cNvPicPr preferRelativeResize="0"/>
          <p:nvPr/>
        </p:nvPicPr>
        <p:blipFill rotWithShape="1">
          <a:blip r:embed="rId4">
            <a:alphaModFix/>
          </a:blip>
          <a:srcRect b="0" l="0" r="0" t="0"/>
          <a:stretch/>
        </p:blipFill>
        <p:spPr>
          <a:xfrm>
            <a:off x="785655" y="2858833"/>
            <a:ext cx="7658100" cy="12446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5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8. Generate the Bamboo server job</a:t>
            </a:r>
            <a:endParaRPr b="0" i="0" sz="3200" u="none" cap="none" strike="noStrike">
              <a:solidFill>
                <a:srgbClr val="138A7E"/>
              </a:solidFill>
              <a:latin typeface="Arial"/>
              <a:ea typeface="Arial"/>
              <a:cs typeface="Arial"/>
              <a:sym typeface="Arial"/>
            </a:endParaRPr>
          </a:p>
        </p:txBody>
      </p:sp>
      <p:sp>
        <p:nvSpPr>
          <p:cNvPr id="1765" name="Google Shape;1765;p151"/>
          <p:cNvSpPr txBox="1"/>
          <p:nvPr>
            <p:ph idx="1" type="body"/>
          </p:nvPr>
        </p:nvSpPr>
        <p:spPr>
          <a:xfrm>
            <a:off x="163517" y="953888"/>
            <a:ext cx="8742701" cy="7121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generate job bamboo-server</a:t>
            </a:r>
            <a:endParaRPr b="0" i="0" sz="1400" u="none" cap="none" strike="noStrike">
              <a:solidFill>
                <a:schemeClr val="lt1"/>
              </a:solidFill>
              <a:latin typeface="Arial"/>
              <a:ea typeface="Arial"/>
              <a:cs typeface="Arial"/>
              <a:sym typeface="Arial"/>
            </a:endParaRPr>
          </a:p>
        </p:txBody>
      </p:sp>
      <p:pic>
        <p:nvPicPr>
          <p:cNvPr descr="Screen Shot 2016-01-10 at 19.08.09.png" id="1766" name="Google Shape;1766;p151"/>
          <p:cNvPicPr preferRelativeResize="0"/>
          <p:nvPr/>
        </p:nvPicPr>
        <p:blipFill rotWithShape="1">
          <a:blip r:embed="rId3">
            <a:alphaModFix/>
          </a:blip>
          <a:srcRect b="0" l="0" r="0" t="0"/>
          <a:stretch/>
        </p:blipFill>
        <p:spPr>
          <a:xfrm>
            <a:off x="1117600" y="1701800"/>
            <a:ext cx="6896100" cy="17399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5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9. Create a Bamboo server control script</a:t>
            </a:r>
            <a:endParaRPr b="0" i="0" sz="3200" u="none" cap="none" strike="noStrike">
              <a:solidFill>
                <a:srgbClr val="138A7E"/>
              </a:solidFill>
              <a:latin typeface="Arial"/>
              <a:ea typeface="Arial"/>
              <a:cs typeface="Arial"/>
              <a:sym typeface="Arial"/>
            </a:endParaRPr>
          </a:p>
        </p:txBody>
      </p:sp>
      <p:pic>
        <p:nvPicPr>
          <p:cNvPr descr="Screen Shot 2016-01-10 at 20.30.43.png" id="1773" name="Google Shape;1773;p152"/>
          <p:cNvPicPr preferRelativeResize="0"/>
          <p:nvPr/>
        </p:nvPicPr>
        <p:blipFill rotWithShape="1">
          <a:blip r:embed="rId3">
            <a:alphaModFix/>
          </a:blip>
          <a:srcRect b="0" l="0" r="0" t="0"/>
          <a:stretch/>
        </p:blipFill>
        <p:spPr>
          <a:xfrm>
            <a:off x="2019623" y="913132"/>
            <a:ext cx="4003249" cy="371435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5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10. Fill the Bamboo server monit file</a:t>
            </a:r>
            <a:endParaRPr b="0" i="0" sz="3200" u="none" cap="none" strike="noStrike">
              <a:solidFill>
                <a:srgbClr val="138A7E"/>
              </a:solidFill>
              <a:latin typeface="Arial"/>
              <a:ea typeface="Arial"/>
              <a:cs typeface="Arial"/>
              <a:sym typeface="Arial"/>
            </a:endParaRPr>
          </a:p>
        </p:txBody>
      </p:sp>
      <p:sp>
        <p:nvSpPr>
          <p:cNvPr descr="Screen Shot 2016-01-10 at 19.46.05.png" id="1780" name="Google Shape;1780;p153"/>
          <p:cNvSpPr/>
          <p:nvPr/>
        </p:nvSpPr>
        <p:spPr>
          <a:xfrm>
            <a:off x="774646" y="1765122"/>
            <a:ext cx="7505700" cy="1308100"/>
          </a:xfrm>
          <a:prstGeom prst="rect">
            <a:avLst/>
          </a:prstGeom>
          <a:solidFill>
            <a:srgbClr val="FFFFFF"/>
          </a:solidFill>
          <a:ln>
            <a:noFill/>
          </a:ln>
        </p:spPr>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5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11. Fill the Bamboo server spec file</a:t>
            </a:r>
            <a:endParaRPr b="0" i="0" sz="3200" u="none" cap="none" strike="noStrike">
              <a:solidFill>
                <a:srgbClr val="138A7E"/>
              </a:solidFill>
              <a:latin typeface="Arial"/>
              <a:ea typeface="Arial"/>
              <a:cs typeface="Arial"/>
              <a:sym typeface="Arial"/>
            </a:endParaRPr>
          </a:p>
        </p:txBody>
      </p:sp>
      <p:pic>
        <p:nvPicPr>
          <p:cNvPr descr="Screen Shot 2016-01-10 at 19.46.33.png" id="1787" name="Google Shape;1787;p154"/>
          <p:cNvPicPr preferRelativeResize="0"/>
          <p:nvPr/>
        </p:nvPicPr>
        <p:blipFill rotWithShape="1">
          <a:blip r:embed="rId3">
            <a:alphaModFix/>
          </a:blip>
          <a:srcRect b="0" l="0" r="0" t="0"/>
          <a:stretch/>
        </p:blipFill>
        <p:spPr>
          <a:xfrm>
            <a:off x="2156445" y="1302539"/>
            <a:ext cx="3771900" cy="23622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5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12. Generate a dev release</a:t>
            </a:r>
            <a:endParaRPr b="0" i="0" sz="3200" u="none" cap="none" strike="noStrike">
              <a:solidFill>
                <a:srgbClr val="138A7E"/>
              </a:solidFill>
              <a:latin typeface="Arial"/>
              <a:ea typeface="Arial"/>
              <a:cs typeface="Arial"/>
              <a:sym typeface="Arial"/>
            </a:endParaRPr>
          </a:p>
        </p:txBody>
      </p:sp>
      <p:sp>
        <p:nvSpPr>
          <p:cNvPr id="1794" name="Google Shape;1794;p155"/>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create release --force</a:t>
            </a:r>
            <a:endParaRPr b="0" i="0" sz="1400" u="none" cap="none" strike="noStrike">
              <a:solidFill>
                <a:schemeClr val="lt1"/>
              </a:solidFill>
              <a:latin typeface="Arial"/>
              <a:ea typeface="Arial"/>
              <a:cs typeface="Arial"/>
              <a:sym typeface="Arial"/>
            </a:endParaRPr>
          </a:p>
        </p:txBody>
      </p:sp>
      <p:pic>
        <p:nvPicPr>
          <p:cNvPr descr="Screen Shot 2016-01-10 at 20.01.02.png" id="1795" name="Google Shape;1795;p155"/>
          <p:cNvPicPr preferRelativeResize="0"/>
          <p:nvPr/>
        </p:nvPicPr>
        <p:blipFill rotWithShape="1">
          <a:blip r:embed="rId3">
            <a:alphaModFix/>
          </a:blip>
          <a:srcRect b="0" l="0" r="0" t="0"/>
          <a:stretch/>
        </p:blipFill>
        <p:spPr>
          <a:xfrm>
            <a:off x="2445739" y="1001650"/>
            <a:ext cx="4699949" cy="349320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5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13. Upload the dev release</a:t>
            </a:r>
            <a:endParaRPr b="0" i="0" sz="3200" u="none" cap="none" strike="noStrike">
              <a:solidFill>
                <a:srgbClr val="138A7E"/>
              </a:solidFill>
              <a:latin typeface="Arial"/>
              <a:ea typeface="Arial"/>
              <a:cs typeface="Arial"/>
              <a:sym typeface="Arial"/>
            </a:endParaRPr>
          </a:p>
        </p:txBody>
      </p:sp>
      <p:sp>
        <p:nvSpPr>
          <p:cNvPr id="1802" name="Google Shape;1802;p156"/>
          <p:cNvSpPr txBox="1"/>
          <p:nvPr>
            <p:ph idx="1" type="body"/>
          </p:nvPr>
        </p:nvSpPr>
        <p:spPr>
          <a:xfrm>
            <a:off x="163517" y="953889"/>
            <a:ext cx="8819010"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upload release /Users/frodenas/Development/bamboo-boshrelease/dev_releases/bamboo/bamboo-0+dev.1.yml</a:t>
            </a:r>
            <a:endParaRPr b="0" i="0" sz="1400" u="none" cap="none" strike="noStrike">
              <a:solidFill>
                <a:schemeClr val="lt1"/>
              </a:solidFill>
              <a:latin typeface="Arial"/>
              <a:ea typeface="Arial"/>
              <a:cs typeface="Arial"/>
              <a:sym typeface="Arial"/>
            </a:endParaRPr>
          </a:p>
        </p:txBody>
      </p:sp>
      <p:pic>
        <p:nvPicPr>
          <p:cNvPr descr="Screen Shot 2016-01-10 at 20.02.47.png" id="1803" name="Google Shape;1803;p156"/>
          <p:cNvPicPr preferRelativeResize="0"/>
          <p:nvPr/>
        </p:nvPicPr>
        <p:blipFill rotWithShape="1">
          <a:blip r:embed="rId3">
            <a:alphaModFix/>
          </a:blip>
          <a:srcRect b="0" l="0" r="0" t="0"/>
          <a:stretch/>
        </p:blipFill>
        <p:spPr>
          <a:xfrm>
            <a:off x="2007087" y="1269695"/>
            <a:ext cx="4244708" cy="321630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5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14. Generate a deployment manifest</a:t>
            </a:r>
            <a:endParaRPr b="0" i="0" sz="3200" u="none" cap="none" strike="noStrike">
              <a:solidFill>
                <a:srgbClr val="138A7E"/>
              </a:solidFill>
              <a:latin typeface="Arial"/>
              <a:ea typeface="Arial"/>
              <a:cs typeface="Arial"/>
              <a:sym typeface="Arial"/>
            </a:endParaRPr>
          </a:p>
        </p:txBody>
      </p:sp>
      <p:pic>
        <p:nvPicPr>
          <p:cNvPr descr="Screen Shot 2016-01-10 at 20.07.20.png" id="1810" name="Google Shape;1810;p157"/>
          <p:cNvPicPr preferRelativeResize="0"/>
          <p:nvPr/>
        </p:nvPicPr>
        <p:blipFill rotWithShape="1">
          <a:blip r:embed="rId3">
            <a:alphaModFix/>
          </a:blip>
          <a:srcRect b="0" l="0" r="0" t="0"/>
          <a:stretch/>
        </p:blipFill>
        <p:spPr>
          <a:xfrm>
            <a:off x="312951" y="932084"/>
            <a:ext cx="3223669" cy="3575718"/>
          </a:xfrm>
          <a:prstGeom prst="rect">
            <a:avLst/>
          </a:prstGeom>
          <a:noFill/>
          <a:ln>
            <a:noFill/>
          </a:ln>
        </p:spPr>
      </p:pic>
      <p:pic>
        <p:nvPicPr>
          <p:cNvPr descr="Screen Shot 2016-01-10 at 20.07.49.png" id="1811" name="Google Shape;1811;p157"/>
          <p:cNvPicPr preferRelativeResize="0"/>
          <p:nvPr/>
        </p:nvPicPr>
        <p:blipFill rotWithShape="1">
          <a:blip r:embed="rId4">
            <a:alphaModFix/>
          </a:blip>
          <a:srcRect b="0" l="0" r="0" t="0"/>
          <a:stretch/>
        </p:blipFill>
        <p:spPr>
          <a:xfrm>
            <a:off x="3707932" y="932085"/>
            <a:ext cx="4631316" cy="357571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58"/>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15. Deploy</a:t>
            </a:r>
            <a:endParaRPr b="0" i="0" sz="3200" u="none" cap="none" strike="noStrike">
              <a:solidFill>
                <a:srgbClr val="138A7E"/>
              </a:solidFill>
              <a:latin typeface="Arial"/>
              <a:ea typeface="Arial"/>
              <a:cs typeface="Arial"/>
              <a:sym typeface="Arial"/>
            </a:endParaRPr>
          </a:p>
        </p:txBody>
      </p:sp>
      <p:sp>
        <p:nvSpPr>
          <p:cNvPr id="1818" name="Google Shape;1818;p158"/>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deployment bamboo.yml</a:t>
            </a:r>
            <a:endParaRPr/>
          </a:p>
          <a:p>
            <a:pPr indent="0" lvl="0" marL="0" marR="0" rtl="0" algn="l">
              <a:lnSpc>
                <a:spcPct val="100000"/>
              </a:lnSpc>
              <a:spcBef>
                <a:spcPts val="56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deploy</a:t>
            </a:r>
            <a:endParaRPr/>
          </a:p>
        </p:txBody>
      </p:sp>
      <p:pic>
        <p:nvPicPr>
          <p:cNvPr descr="Screen Shot 2016-01-10 at 20.06.37.png" id="1819" name="Google Shape;1819;p158"/>
          <p:cNvPicPr preferRelativeResize="0"/>
          <p:nvPr/>
        </p:nvPicPr>
        <p:blipFill rotWithShape="1">
          <a:blip r:embed="rId3">
            <a:alphaModFix/>
          </a:blip>
          <a:srcRect b="0" l="0" r="0" t="0"/>
          <a:stretch/>
        </p:blipFill>
        <p:spPr>
          <a:xfrm>
            <a:off x="2842370" y="1058931"/>
            <a:ext cx="5262617" cy="350678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15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16. Fix the release</a:t>
            </a:r>
            <a:endParaRPr b="0" i="0" sz="3200" u="none" cap="none" strike="noStrike">
              <a:solidFill>
                <a:srgbClr val="138A7E"/>
              </a:solidFill>
              <a:latin typeface="Arial"/>
              <a:ea typeface="Arial"/>
              <a:cs typeface="Arial"/>
              <a:sym typeface="Arial"/>
            </a:endParaRPr>
          </a:p>
        </p:txBody>
      </p:sp>
      <p:pic>
        <p:nvPicPr>
          <p:cNvPr descr="Screen Shot 2016-01-10 at 20.31.27.png" id="1826" name="Google Shape;1826;p159"/>
          <p:cNvPicPr preferRelativeResize="0"/>
          <p:nvPr/>
        </p:nvPicPr>
        <p:blipFill rotWithShape="1">
          <a:blip r:embed="rId3">
            <a:alphaModFix/>
          </a:blip>
          <a:srcRect b="0" l="0" r="0" t="0"/>
          <a:stretch/>
        </p:blipFill>
        <p:spPr>
          <a:xfrm>
            <a:off x="2037666" y="1013102"/>
            <a:ext cx="3707227" cy="3550898"/>
          </a:xfrm>
          <a:prstGeom prst="rect">
            <a:avLst/>
          </a:prstGeom>
          <a:noFill/>
          <a:ln>
            <a:noFill/>
          </a:ln>
        </p:spPr>
      </p:pic>
      <p:sp>
        <p:nvSpPr>
          <p:cNvPr id="1827" name="Google Shape;1827;p159"/>
          <p:cNvSpPr/>
          <p:nvPr/>
        </p:nvSpPr>
        <p:spPr>
          <a:xfrm>
            <a:off x="2218379" y="2131258"/>
            <a:ext cx="1428047" cy="250736"/>
          </a:xfrm>
          <a:prstGeom prst="rect">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158066" y="320039"/>
            <a:ext cx="874815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What is missing?</a:t>
            </a:r>
            <a:endParaRPr b="0" i="0" sz="3200" u="none" cap="none" strike="noStrike">
              <a:solidFill>
                <a:srgbClr val="138A7E"/>
              </a:solidFill>
              <a:latin typeface="Arial"/>
              <a:ea typeface="Arial"/>
              <a:cs typeface="Arial"/>
              <a:sym typeface="Arial"/>
            </a:endParaRPr>
          </a:p>
        </p:txBody>
      </p:sp>
      <p:sp>
        <p:nvSpPr>
          <p:cNvPr id="244" name="Google Shape;244;p34"/>
          <p:cNvSpPr txBox="1"/>
          <p:nvPr>
            <p:ph idx="1" type="body"/>
          </p:nvPr>
        </p:nvSpPr>
        <p:spPr>
          <a:xfrm>
            <a:off x="158065" y="953888"/>
            <a:ext cx="8748153" cy="359752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These tools were designed to ensure servers are in a desired configuration, not to rapidly deploy software.</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Coordinating actions across different systems is left up to the user, requiring scripts or other tools.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Manage services …not servers or VMs</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16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17. Create dev release and upload it</a:t>
            </a:r>
            <a:endParaRPr b="0" i="0" sz="3200" u="none" cap="none" strike="noStrike">
              <a:solidFill>
                <a:srgbClr val="138A7E"/>
              </a:solidFill>
              <a:latin typeface="Arial"/>
              <a:ea typeface="Arial"/>
              <a:cs typeface="Arial"/>
              <a:sym typeface="Arial"/>
            </a:endParaRPr>
          </a:p>
        </p:txBody>
      </p:sp>
      <p:sp>
        <p:nvSpPr>
          <p:cNvPr id="1834" name="Google Shape;1834;p160"/>
          <p:cNvSpPr txBox="1"/>
          <p:nvPr>
            <p:ph idx="1" type="body"/>
          </p:nvPr>
        </p:nvSpPr>
        <p:spPr>
          <a:xfrm>
            <a:off x="163518" y="953889"/>
            <a:ext cx="8579184"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create release –force</a:t>
            </a:r>
            <a:endParaRPr/>
          </a:p>
          <a:p>
            <a:pPr indent="0" lvl="0" marL="0" marR="0" rtl="0" algn="l">
              <a:lnSpc>
                <a:spcPct val="100000"/>
              </a:lnSpc>
              <a:spcBef>
                <a:spcPts val="56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upload release /Users/frodenas/Development/bamboo-boshrelease/dev_releases/bamboo/bamboo-0+dev.2.yml</a:t>
            </a:r>
            <a:endParaRPr b="0" i="0" sz="1400" u="none" cap="none" strike="noStrike">
              <a:solidFill>
                <a:schemeClr val="lt1"/>
              </a:solidFill>
              <a:latin typeface="Arial"/>
              <a:ea typeface="Arial"/>
              <a:cs typeface="Arial"/>
              <a:sym typeface="Arial"/>
            </a:endParaRPr>
          </a:p>
        </p:txBody>
      </p:sp>
      <p:pic>
        <p:nvPicPr>
          <p:cNvPr descr="Screen Shot 2016-01-10 at 20.35.17.png" id="1835" name="Google Shape;1835;p160"/>
          <p:cNvPicPr preferRelativeResize="0"/>
          <p:nvPr/>
        </p:nvPicPr>
        <p:blipFill rotWithShape="1">
          <a:blip r:embed="rId3">
            <a:alphaModFix/>
          </a:blip>
          <a:srcRect b="0" l="0" r="0" t="0"/>
          <a:stretch/>
        </p:blipFill>
        <p:spPr>
          <a:xfrm>
            <a:off x="2398248" y="1546427"/>
            <a:ext cx="5308848" cy="291541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6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18. Redeploy</a:t>
            </a:r>
            <a:endParaRPr b="0" i="0" sz="3200" u="none" cap="none" strike="noStrike">
              <a:solidFill>
                <a:srgbClr val="138A7E"/>
              </a:solidFill>
              <a:latin typeface="Arial"/>
              <a:ea typeface="Arial"/>
              <a:cs typeface="Arial"/>
              <a:sym typeface="Arial"/>
            </a:endParaRPr>
          </a:p>
        </p:txBody>
      </p:sp>
      <p:sp>
        <p:nvSpPr>
          <p:cNvPr id="1842" name="Google Shape;1842;p161"/>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deploy</a:t>
            </a:r>
            <a:endParaRPr/>
          </a:p>
        </p:txBody>
      </p:sp>
      <p:pic>
        <p:nvPicPr>
          <p:cNvPr descr="Screen Shot 2016-01-10 at 20.38.02.png" id="1843" name="Google Shape;1843;p161"/>
          <p:cNvPicPr preferRelativeResize="0"/>
          <p:nvPr/>
        </p:nvPicPr>
        <p:blipFill rotWithShape="1">
          <a:blip r:embed="rId3">
            <a:alphaModFix/>
          </a:blip>
          <a:srcRect b="0" l="0" r="0" t="0"/>
          <a:stretch/>
        </p:blipFill>
        <p:spPr>
          <a:xfrm>
            <a:off x="2108200" y="997493"/>
            <a:ext cx="3453503" cy="361182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16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19. Success!!!</a:t>
            </a:r>
            <a:endParaRPr b="0" i="0" sz="3200" u="none" cap="none" strike="noStrike">
              <a:solidFill>
                <a:srgbClr val="138A7E"/>
              </a:solidFill>
              <a:latin typeface="Arial"/>
              <a:ea typeface="Arial"/>
              <a:cs typeface="Arial"/>
              <a:sym typeface="Arial"/>
            </a:endParaRPr>
          </a:p>
        </p:txBody>
      </p:sp>
      <p:pic>
        <p:nvPicPr>
          <p:cNvPr descr="Screen Shot 2016-01-10 at 20.38.52.png" id="1850" name="Google Shape;1850;p162"/>
          <p:cNvPicPr preferRelativeResize="0"/>
          <p:nvPr/>
        </p:nvPicPr>
        <p:blipFill rotWithShape="1">
          <a:blip r:embed="rId3">
            <a:alphaModFix/>
          </a:blip>
          <a:srcRect b="0" l="0" r="0" t="0"/>
          <a:stretch/>
        </p:blipFill>
        <p:spPr>
          <a:xfrm>
            <a:off x="1749308" y="1354242"/>
            <a:ext cx="5309172" cy="3151516"/>
          </a:xfrm>
          <a:prstGeom prst="rect">
            <a:avLst/>
          </a:prstGeom>
          <a:noFill/>
          <a:ln>
            <a:noFill/>
          </a:ln>
        </p:spPr>
      </p:pic>
      <p:sp>
        <p:nvSpPr>
          <p:cNvPr id="1851" name="Google Shape;1851;p162"/>
          <p:cNvSpPr txBox="1"/>
          <p:nvPr>
            <p:ph idx="1" type="body"/>
          </p:nvPr>
        </p:nvSpPr>
        <p:spPr>
          <a:xfrm>
            <a:off x="3172229" y="901828"/>
            <a:ext cx="2131169"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sng" cap="none" strike="noStrike">
                <a:solidFill>
                  <a:schemeClr val="hlink"/>
                </a:solidFill>
                <a:latin typeface="Arial"/>
                <a:ea typeface="Arial"/>
                <a:cs typeface="Arial"/>
                <a:sym typeface="Arial"/>
                <a:hlinkClick r:id="rId4"/>
              </a:rPr>
              <a:t>http://10.244.0.2:8085/</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16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Creating a final release</a:t>
            </a:r>
            <a:endParaRPr b="0" i="0" sz="3200" u="none" cap="none" strike="noStrike">
              <a:solidFill>
                <a:srgbClr val="138A7E"/>
              </a:solidFill>
              <a:latin typeface="Arial"/>
              <a:ea typeface="Arial"/>
              <a:cs typeface="Arial"/>
              <a:sym typeface="Arial"/>
            </a:endParaRPr>
          </a:p>
        </p:txBody>
      </p:sp>
      <p:sp>
        <p:nvSpPr>
          <p:cNvPr id="1858" name="Google Shape;1858;p163"/>
          <p:cNvSpPr txBox="1"/>
          <p:nvPr>
            <p:ph idx="1" type="body"/>
          </p:nvPr>
        </p:nvSpPr>
        <p:spPr>
          <a:xfrm>
            <a:off x="163517" y="953889"/>
            <a:ext cx="3182647" cy="35822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upload blobs</a:t>
            </a:r>
            <a:endParaRPr/>
          </a:p>
          <a:p>
            <a:pPr indent="0" lvl="0" marL="0" marR="0" rtl="0" algn="l">
              <a:lnSpc>
                <a:spcPct val="100000"/>
              </a:lnSpc>
              <a:spcBef>
                <a:spcPts val="56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create release --final</a:t>
            </a:r>
            <a:endParaRPr b="0" i="0" sz="1400" u="none" cap="none" strike="noStrike">
              <a:solidFill>
                <a:schemeClr val="lt1"/>
              </a:solidFill>
              <a:latin typeface="Arial"/>
              <a:ea typeface="Arial"/>
              <a:cs typeface="Arial"/>
              <a:sym typeface="Arial"/>
            </a:endParaRPr>
          </a:p>
        </p:txBody>
      </p:sp>
      <p:pic>
        <p:nvPicPr>
          <p:cNvPr descr="Screen Shot 2016-01-11 at 9.50.00 AM.png" id="1859" name="Google Shape;1859;p163"/>
          <p:cNvPicPr preferRelativeResize="0"/>
          <p:nvPr/>
        </p:nvPicPr>
        <p:blipFill rotWithShape="1">
          <a:blip r:embed="rId3">
            <a:alphaModFix/>
          </a:blip>
          <a:srcRect b="0" l="0" r="0" t="0"/>
          <a:stretch/>
        </p:blipFill>
        <p:spPr>
          <a:xfrm>
            <a:off x="3628937" y="1353831"/>
            <a:ext cx="3683000" cy="1282700"/>
          </a:xfrm>
          <a:prstGeom prst="rect">
            <a:avLst/>
          </a:prstGeom>
          <a:noFill/>
          <a:ln>
            <a:noFill/>
          </a:ln>
        </p:spPr>
      </p:pic>
      <p:pic>
        <p:nvPicPr>
          <p:cNvPr descr="Screen Shot 2016-01-10 at 11.10.22.png" id="1860" name="Google Shape;1860;p163"/>
          <p:cNvPicPr preferRelativeResize="0"/>
          <p:nvPr/>
        </p:nvPicPr>
        <p:blipFill rotWithShape="1">
          <a:blip r:embed="rId4">
            <a:alphaModFix/>
          </a:blip>
          <a:srcRect b="0" l="0" r="0" t="0"/>
          <a:stretch/>
        </p:blipFill>
        <p:spPr>
          <a:xfrm>
            <a:off x="3628937" y="3309368"/>
            <a:ext cx="5016500" cy="1130300"/>
          </a:xfrm>
          <a:prstGeom prst="rect">
            <a:avLst/>
          </a:prstGeom>
          <a:noFill/>
          <a:ln>
            <a:noFill/>
          </a:ln>
        </p:spPr>
      </p:pic>
      <p:sp>
        <p:nvSpPr>
          <p:cNvPr id="1861" name="Google Shape;1861;p163"/>
          <p:cNvSpPr txBox="1"/>
          <p:nvPr/>
        </p:nvSpPr>
        <p:spPr>
          <a:xfrm>
            <a:off x="3546883" y="2851502"/>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config/private.yml</a:t>
            </a:r>
            <a:endParaRPr b="0" i="0" sz="1400" u="none" cap="none" strike="noStrike">
              <a:solidFill>
                <a:schemeClr val="lt1"/>
              </a:solidFill>
              <a:latin typeface="Arial"/>
              <a:ea typeface="Arial"/>
              <a:cs typeface="Arial"/>
              <a:sym typeface="Arial"/>
            </a:endParaRPr>
          </a:p>
        </p:txBody>
      </p:sp>
      <p:sp>
        <p:nvSpPr>
          <p:cNvPr id="1862" name="Google Shape;1862;p163"/>
          <p:cNvSpPr txBox="1"/>
          <p:nvPr/>
        </p:nvSpPr>
        <p:spPr>
          <a:xfrm>
            <a:off x="3546883"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config/final.yml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6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Creating a release tarball</a:t>
            </a:r>
            <a:endParaRPr b="0" i="0" sz="3200" u="none" cap="none" strike="noStrike">
              <a:solidFill>
                <a:srgbClr val="138A7E"/>
              </a:solidFill>
              <a:latin typeface="Arial"/>
              <a:ea typeface="Arial"/>
              <a:cs typeface="Arial"/>
              <a:sym typeface="Arial"/>
            </a:endParaRPr>
          </a:p>
        </p:txBody>
      </p:sp>
      <p:sp>
        <p:nvSpPr>
          <p:cNvPr id="1869" name="Google Shape;1869;p164"/>
          <p:cNvSpPr txBox="1"/>
          <p:nvPr>
            <p:ph idx="1" type="body"/>
          </p:nvPr>
        </p:nvSpPr>
        <p:spPr>
          <a:xfrm>
            <a:off x="163517" y="953889"/>
            <a:ext cx="8742702" cy="35822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create release –with-tarball release.yml</a:t>
            </a:r>
            <a:endParaRPr b="0" i="0" sz="1400" u="none" cap="none" strike="noStrike">
              <a:solidFill>
                <a:schemeClr val="lt1"/>
              </a:solidFill>
              <a:latin typeface="Arial"/>
              <a:ea typeface="Arial"/>
              <a:cs typeface="Arial"/>
              <a:sym typeface="Arial"/>
            </a:endParaRPr>
          </a:p>
        </p:txBody>
      </p:sp>
      <p:pic>
        <p:nvPicPr>
          <p:cNvPr descr="Screen Shot 2016-01-11 at 9.59.30 AM.png" id="1870" name="Google Shape;1870;p164"/>
          <p:cNvPicPr preferRelativeResize="0"/>
          <p:nvPr/>
        </p:nvPicPr>
        <p:blipFill rotWithShape="1">
          <a:blip r:embed="rId3">
            <a:alphaModFix/>
          </a:blip>
          <a:srcRect b="0" l="0" r="0" t="0"/>
          <a:stretch/>
        </p:blipFill>
        <p:spPr>
          <a:xfrm>
            <a:off x="241891" y="1505663"/>
            <a:ext cx="8798801" cy="2255279"/>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pic>
        <p:nvPicPr>
          <p:cNvPr id="1875" name="Google Shape;1875;p165"/>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1876" name="Google Shape;1876;p165"/>
          <p:cNvSpPr txBox="1"/>
          <p:nvPr/>
        </p:nvSpPr>
        <p:spPr>
          <a:xfrm>
            <a:off x="446036" y="1487155"/>
            <a:ext cx="4252350"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Pivotal OpsManager and BOSH</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1877" name="Google Shape;1877;p165"/>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6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OpsManager</a:t>
            </a:r>
            <a:endParaRPr b="0" i="0" sz="3200" u="none" cap="none" strike="noStrike">
              <a:solidFill>
                <a:srgbClr val="138A7E"/>
              </a:solidFill>
              <a:latin typeface="Arial"/>
              <a:ea typeface="Arial"/>
              <a:cs typeface="Arial"/>
              <a:sym typeface="Arial"/>
            </a:endParaRPr>
          </a:p>
        </p:txBody>
      </p:sp>
      <p:grpSp>
        <p:nvGrpSpPr>
          <p:cNvPr id="1884" name="Google Shape;1884;p166"/>
          <p:cNvGrpSpPr/>
          <p:nvPr/>
        </p:nvGrpSpPr>
        <p:grpSpPr>
          <a:xfrm>
            <a:off x="2659483" y="2085971"/>
            <a:ext cx="3186103" cy="1452001"/>
            <a:chOff x="2670384" y="2250567"/>
            <a:chExt cx="3186103" cy="1452001"/>
          </a:xfrm>
        </p:grpSpPr>
        <p:pic>
          <p:nvPicPr>
            <p:cNvPr id="1885" name="Google Shape;1885;p166"/>
            <p:cNvPicPr preferRelativeResize="0"/>
            <p:nvPr/>
          </p:nvPicPr>
          <p:blipFill rotWithShape="1">
            <a:blip r:embed="rId3">
              <a:alphaModFix/>
            </a:blip>
            <a:srcRect b="0" l="0" r="0" t="0"/>
            <a:stretch/>
          </p:blipFill>
          <p:spPr>
            <a:xfrm>
              <a:off x="2670384" y="2250567"/>
              <a:ext cx="3186103" cy="745228"/>
            </a:xfrm>
            <a:prstGeom prst="rect">
              <a:avLst/>
            </a:prstGeom>
            <a:noFill/>
            <a:ln>
              <a:noFill/>
            </a:ln>
          </p:spPr>
        </p:pic>
        <p:sp>
          <p:nvSpPr>
            <p:cNvPr id="1886" name="Google Shape;1886;p166"/>
            <p:cNvSpPr/>
            <p:nvPr/>
          </p:nvSpPr>
          <p:spPr>
            <a:xfrm>
              <a:off x="2670384" y="3287235"/>
              <a:ext cx="3186103" cy="415333"/>
            </a:xfrm>
            <a:prstGeom prst="roundRect">
              <a:avLst>
                <a:gd fmla="val 11122" name="adj"/>
              </a:avLst>
            </a:prstGeom>
            <a:solidFill>
              <a:srgbClr val="5E5E5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Font typeface="Arial"/>
                <a:buNone/>
              </a:pPr>
              <a:r>
                <a:rPr b="0" i="0" lang="en-US" sz="1800" u="none" cap="none" strike="noStrike">
                  <a:solidFill>
                    <a:srgbClr val="FFFFFF"/>
                  </a:solidFill>
                  <a:latin typeface="Arial"/>
                  <a:ea typeface="Arial"/>
                  <a:cs typeface="Arial"/>
                  <a:sym typeface="Arial"/>
                </a:rPr>
                <a:t>  </a:t>
              </a:r>
              <a:r>
                <a:rPr b="0" i="0" lang="en-US" sz="1400" u="none" cap="none" strike="noStrike">
                  <a:solidFill>
                    <a:srgbClr val="FFFFFF"/>
                  </a:solidFill>
                  <a:latin typeface="Arial"/>
                  <a:ea typeface="Arial"/>
                  <a:cs typeface="Arial"/>
                  <a:sym typeface="Arial"/>
                </a:rPr>
                <a:t>IaaS</a:t>
              </a:r>
              <a:endParaRPr b="0" i="0" sz="1400" u="none" cap="none" strike="noStrike">
                <a:solidFill>
                  <a:srgbClr val="FFFFFF"/>
                </a:solidFill>
                <a:latin typeface="Arial"/>
                <a:ea typeface="Arial"/>
                <a:cs typeface="Arial"/>
                <a:sym typeface="Arial"/>
              </a:endParaRPr>
            </a:p>
          </p:txBody>
        </p:sp>
        <p:grpSp>
          <p:nvGrpSpPr>
            <p:cNvPr id="1887" name="Google Shape;1887;p166"/>
            <p:cNvGrpSpPr/>
            <p:nvPr/>
          </p:nvGrpSpPr>
          <p:grpSpPr>
            <a:xfrm>
              <a:off x="3491249" y="3333465"/>
              <a:ext cx="2088895" cy="291440"/>
              <a:chOff x="5826957" y="4197831"/>
              <a:chExt cx="2088895" cy="291440"/>
            </a:xfrm>
          </p:grpSpPr>
          <p:pic>
            <p:nvPicPr>
              <p:cNvPr id="1888" name="Google Shape;1888;p166"/>
              <p:cNvPicPr preferRelativeResize="0"/>
              <p:nvPr/>
            </p:nvPicPr>
            <p:blipFill rotWithShape="1">
              <a:blip r:embed="rId4">
                <a:alphaModFix/>
              </a:blip>
              <a:srcRect b="0" l="0" r="0" t="0"/>
              <a:stretch/>
            </p:blipFill>
            <p:spPr>
              <a:xfrm>
                <a:off x="5826957" y="4198726"/>
                <a:ext cx="288800" cy="289650"/>
              </a:xfrm>
              <a:prstGeom prst="rect">
                <a:avLst/>
              </a:prstGeom>
              <a:noFill/>
              <a:ln>
                <a:noFill/>
              </a:ln>
            </p:spPr>
          </p:pic>
          <p:pic>
            <p:nvPicPr>
              <p:cNvPr id="1889" name="Google Shape;1889;p166"/>
              <p:cNvPicPr preferRelativeResize="0"/>
              <p:nvPr/>
            </p:nvPicPr>
            <p:blipFill rotWithShape="1">
              <a:blip r:embed="rId5">
                <a:alphaModFix/>
              </a:blip>
              <a:srcRect b="0" l="0" r="0" t="0"/>
              <a:stretch/>
            </p:blipFill>
            <p:spPr>
              <a:xfrm>
                <a:off x="6260967" y="4197831"/>
                <a:ext cx="289693" cy="290544"/>
              </a:xfrm>
              <a:prstGeom prst="rect">
                <a:avLst/>
              </a:prstGeom>
              <a:noFill/>
              <a:ln>
                <a:noFill/>
              </a:ln>
            </p:spPr>
          </p:pic>
          <p:pic>
            <p:nvPicPr>
              <p:cNvPr id="1890" name="Google Shape;1890;p166"/>
              <p:cNvPicPr preferRelativeResize="0"/>
              <p:nvPr/>
            </p:nvPicPr>
            <p:blipFill rotWithShape="1">
              <a:blip r:embed="rId6">
                <a:alphaModFix/>
              </a:blip>
              <a:srcRect b="0" l="0" r="0" t="0"/>
              <a:stretch/>
            </p:blipFill>
            <p:spPr>
              <a:xfrm>
                <a:off x="6695873" y="4198278"/>
                <a:ext cx="785076" cy="290545"/>
              </a:xfrm>
              <a:prstGeom prst="rect">
                <a:avLst/>
              </a:prstGeom>
              <a:noFill/>
              <a:ln>
                <a:noFill/>
              </a:ln>
            </p:spPr>
          </p:pic>
          <p:pic>
            <p:nvPicPr>
              <p:cNvPr id="1891" name="Google Shape;1891;p166"/>
              <p:cNvPicPr preferRelativeResize="0"/>
              <p:nvPr/>
            </p:nvPicPr>
            <p:blipFill rotWithShape="1">
              <a:blip r:embed="rId7">
                <a:alphaModFix/>
              </a:blip>
              <a:srcRect b="27441" l="12295" r="16472" t="1162"/>
              <a:stretch/>
            </p:blipFill>
            <p:spPr>
              <a:xfrm>
                <a:off x="7626159" y="4198726"/>
                <a:ext cx="289693" cy="290545"/>
              </a:xfrm>
              <a:prstGeom prst="rect">
                <a:avLst/>
              </a:prstGeom>
              <a:noFill/>
              <a:ln>
                <a:noFill/>
              </a:ln>
            </p:spPr>
          </p:pic>
        </p:grpSp>
        <p:sp>
          <p:nvSpPr>
            <p:cNvPr id="1892" name="Google Shape;1892;p166"/>
            <p:cNvSpPr/>
            <p:nvPr/>
          </p:nvSpPr>
          <p:spPr>
            <a:xfrm>
              <a:off x="2670384" y="2995795"/>
              <a:ext cx="3186103" cy="291440"/>
            </a:xfrm>
            <a:prstGeom prst="roundRect">
              <a:avLst>
                <a:gd fmla="val 13079" name="adj"/>
              </a:avLst>
            </a:prstGeom>
            <a:solidFill>
              <a:srgbClr val="29756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1600" u="none" cap="none" strike="noStrike">
                  <a:solidFill>
                    <a:srgbClr val="FFFFFF"/>
                  </a:solidFill>
                  <a:latin typeface="Arial"/>
                  <a:ea typeface="Arial"/>
                  <a:cs typeface="Arial"/>
                  <a:sym typeface="Arial"/>
                </a:rPr>
                <a:t>BOSH</a:t>
              </a:r>
              <a:endParaRPr b="0" i="0" sz="1600" u="none" cap="none" strike="noStrike">
                <a:solidFill>
                  <a:srgbClr val="FFFFFF"/>
                </a:solidFill>
                <a:latin typeface="Arial"/>
                <a:ea typeface="Arial"/>
                <a:cs typeface="Arial"/>
                <a:sym typeface="Arial"/>
              </a:endParaRPr>
            </a:p>
          </p:txBody>
        </p:sp>
        <p:pic>
          <p:nvPicPr>
            <p:cNvPr id="1893" name="Google Shape;1893;p166"/>
            <p:cNvPicPr preferRelativeResize="0"/>
            <p:nvPr/>
          </p:nvPicPr>
          <p:blipFill rotWithShape="1">
            <a:blip r:embed="rId8">
              <a:alphaModFix/>
            </a:blip>
            <a:srcRect b="0" l="0" r="0" t="0"/>
            <a:stretch/>
          </p:blipFill>
          <p:spPr>
            <a:xfrm>
              <a:off x="2670384" y="2250567"/>
              <a:ext cx="3186103" cy="771429"/>
            </a:xfrm>
            <a:prstGeom prst="rect">
              <a:avLst/>
            </a:prstGeom>
            <a:noFill/>
            <a:ln>
              <a:noFill/>
            </a:ln>
          </p:spPr>
        </p:pic>
      </p:grpSp>
      <p:sp>
        <p:nvSpPr>
          <p:cNvPr id="1894" name="Google Shape;1894;p166"/>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Pivotal OpsManager is a web UI that installs and then sits on top of BOSH</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6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OpsManager</a:t>
            </a:r>
            <a:endParaRPr b="0" i="0" sz="3200" u="none" cap="none" strike="noStrike">
              <a:solidFill>
                <a:srgbClr val="138A7E"/>
              </a:solidFill>
              <a:latin typeface="Arial"/>
              <a:ea typeface="Arial"/>
              <a:cs typeface="Arial"/>
              <a:sym typeface="Arial"/>
            </a:endParaRPr>
          </a:p>
        </p:txBody>
      </p:sp>
      <p:sp>
        <p:nvSpPr>
          <p:cNvPr id="1901" name="Google Shape;1901;p167"/>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Click to install &amp; update</a:t>
            </a:r>
            <a:endParaRPr b="0" i="0" sz="2400" u="none" cap="none" strike="noStrike">
              <a:solidFill>
                <a:schemeClr val="lt1"/>
              </a:solidFill>
              <a:latin typeface="Arial"/>
              <a:ea typeface="Arial"/>
              <a:cs typeface="Arial"/>
              <a:sym typeface="Arial"/>
            </a:endParaRPr>
          </a:p>
        </p:txBody>
      </p:sp>
      <p:pic>
        <p:nvPicPr>
          <p:cNvPr descr="Screen Shot 2016-01-09 at 18.34.06.png" id="1902" name="Google Shape;1902;p167"/>
          <p:cNvPicPr preferRelativeResize="0"/>
          <p:nvPr/>
        </p:nvPicPr>
        <p:blipFill rotWithShape="1">
          <a:blip r:embed="rId3">
            <a:alphaModFix/>
          </a:blip>
          <a:srcRect b="0" l="0" r="0" t="0"/>
          <a:stretch/>
        </p:blipFill>
        <p:spPr>
          <a:xfrm>
            <a:off x="468748" y="1609903"/>
            <a:ext cx="8094085" cy="260440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68"/>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OpsManager</a:t>
            </a:r>
            <a:endParaRPr b="0" i="0" sz="3200" u="none" cap="none" strike="noStrike">
              <a:solidFill>
                <a:srgbClr val="138A7E"/>
              </a:solidFill>
              <a:latin typeface="Arial"/>
              <a:ea typeface="Arial"/>
              <a:cs typeface="Arial"/>
              <a:sym typeface="Arial"/>
            </a:endParaRPr>
          </a:p>
        </p:txBody>
      </p:sp>
      <p:sp>
        <p:nvSpPr>
          <p:cNvPr id="1909" name="Google Shape;1909;p168"/>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Simple interface allows a streamlined set up and configuration</a:t>
            </a:r>
            <a:endParaRPr b="0" i="0" sz="2400" u="none" cap="none" strike="noStrike">
              <a:solidFill>
                <a:schemeClr val="lt1"/>
              </a:solidFill>
              <a:latin typeface="Arial"/>
              <a:ea typeface="Arial"/>
              <a:cs typeface="Arial"/>
              <a:sym typeface="Arial"/>
            </a:endParaRPr>
          </a:p>
        </p:txBody>
      </p:sp>
      <p:pic>
        <p:nvPicPr>
          <p:cNvPr descr="Screen Shot 2016-01-09 at 18.12.43.png" id="1910" name="Google Shape;1910;p168"/>
          <p:cNvPicPr preferRelativeResize="0"/>
          <p:nvPr/>
        </p:nvPicPr>
        <p:blipFill rotWithShape="1">
          <a:blip r:embed="rId3">
            <a:alphaModFix/>
          </a:blip>
          <a:srcRect b="0" l="0" r="0" t="0"/>
          <a:stretch/>
        </p:blipFill>
        <p:spPr>
          <a:xfrm>
            <a:off x="1418946" y="1515265"/>
            <a:ext cx="5247092" cy="2965283"/>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6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OpsManager</a:t>
            </a:r>
            <a:endParaRPr b="0" i="0" sz="3200" u="none" cap="none" strike="noStrike">
              <a:solidFill>
                <a:srgbClr val="138A7E"/>
              </a:solidFill>
              <a:latin typeface="Arial"/>
              <a:ea typeface="Arial"/>
              <a:cs typeface="Arial"/>
              <a:sym typeface="Arial"/>
            </a:endParaRPr>
          </a:p>
        </p:txBody>
      </p:sp>
      <p:sp>
        <p:nvSpPr>
          <p:cNvPr id="1917" name="Google Shape;1917;p169"/>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Built-in platform monitoring</a:t>
            </a:r>
            <a:endParaRPr/>
          </a:p>
        </p:txBody>
      </p:sp>
      <p:pic>
        <p:nvPicPr>
          <p:cNvPr descr="Screen Shot 2016-01-09 at 18.14.08.png" id="1918" name="Google Shape;1918;p169"/>
          <p:cNvPicPr preferRelativeResize="0"/>
          <p:nvPr/>
        </p:nvPicPr>
        <p:blipFill rotWithShape="1">
          <a:blip r:embed="rId3">
            <a:alphaModFix/>
          </a:blip>
          <a:srcRect b="0" l="0" r="0" t="0"/>
          <a:stretch/>
        </p:blipFill>
        <p:spPr>
          <a:xfrm>
            <a:off x="539606" y="1448115"/>
            <a:ext cx="7674392" cy="30993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168967" y="320039"/>
            <a:ext cx="87318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Learning curves of DevOps Tools</a:t>
            </a:r>
            <a:endParaRPr b="0" i="0" sz="3200" u="none" cap="none" strike="noStrike">
              <a:solidFill>
                <a:srgbClr val="138A7E"/>
              </a:solidFill>
              <a:latin typeface="Arial"/>
              <a:ea typeface="Arial"/>
              <a:cs typeface="Arial"/>
              <a:sym typeface="Arial"/>
            </a:endParaRPr>
          </a:p>
        </p:txBody>
      </p:sp>
      <p:pic>
        <p:nvPicPr>
          <p:cNvPr descr="CW52H_FWkAAVxpF.png" id="250" name="Google Shape;250;p35"/>
          <p:cNvPicPr preferRelativeResize="0"/>
          <p:nvPr/>
        </p:nvPicPr>
        <p:blipFill rotWithShape="1">
          <a:blip r:embed="rId3">
            <a:alphaModFix/>
          </a:blip>
          <a:srcRect b="0" l="0" r="0" t="0"/>
          <a:stretch/>
        </p:blipFill>
        <p:spPr>
          <a:xfrm>
            <a:off x="2457451" y="1110578"/>
            <a:ext cx="3696758" cy="3270921"/>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7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OpsManager</a:t>
            </a:r>
            <a:endParaRPr b="0" i="0" sz="3200" u="none" cap="none" strike="noStrike">
              <a:solidFill>
                <a:srgbClr val="138A7E"/>
              </a:solidFill>
              <a:latin typeface="Arial"/>
              <a:ea typeface="Arial"/>
              <a:cs typeface="Arial"/>
              <a:sym typeface="Arial"/>
            </a:endParaRPr>
          </a:p>
        </p:txBody>
      </p:sp>
      <p:sp>
        <p:nvSpPr>
          <p:cNvPr id="1925" name="Google Shape;1925;p170"/>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Credentials management</a:t>
            </a:r>
            <a:endParaRPr/>
          </a:p>
        </p:txBody>
      </p:sp>
      <p:pic>
        <p:nvPicPr>
          <p:cNvPr descr="Screen Shot 2016-01-09 at 18.32.35.png" id="1926" name="Google Shape;1926;p170"/>
          <p:cNvPicPr preferRelativeResize="0"/>
          <p:nvPr/>
        </p:nvPicPr>
        <p:blipFill rotWithShape="1">
          <a:blip r:embed="rId3">
            <a:alphaModFix/>
          </a:blip>
          <a:srcRect b="0" l="0" r="0" t="0"/>
          <a:stretch/>
        </p:blipFill>
        <p:spPr>
          <a:xfrm>
            <a:off x="1331629" y="1460964"/>
            <a:ext cx="5405267" cy="310552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7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OpsManager</a:t>
            </a:r>
            <a:endParaRPr b="0" i="0" sz="3200" u="none" cap="none" strike="noStrike">
              <a:solidFill>
                <a:srgbClr val="138A7E"/>
              </a:solidFill>
              <a:latin typeface="Arial"/>
              <a:ea typeface="Arial"/>
              <a:cs typeface="Arial"/>
              <a:sym typeface="Arial"/>
            </a:endParaRPr>
          </a:p>
        </p:txBody>
      </p:sp>
      <p:sp>
        <p:nvSpPr>
          <p:cNvPr id="1933" name="Google Shape;1933;p171"/>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Explore install logs</a:t>
            </a:r>
            <a:endParaRPr/>
          </a:p>
        </p:txBody>
      </p:sp>
      <p:pic>
        <p:nvPicPr>
          <p:cNvPr descr="Screen Shot 2016-01-09 at 18.17.19.png" id="1934" name="Google Shape;1934;p171"/>
          <p:cNvPicPr preferRelativeResize="0"/>
          <p:nvPr/>
        </p:nvPicPr>
        <p:blipFill rotWithShape="1">
          <a:blip r:embed="rId3">
            <a:alphaModFix/>
          </a:blip>
          <a:srcRect b="0" l="0" r="0" t="0"/>
          <a:stretch/>
        </p:blipFill>
        <p:spPr>
          <a:xfrm>
            <a:off x="1346289" y="1548024"/>
            <a:ext cx="5979267" cy="299974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17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OpsManager</a:t>
            </a:r>
            <a:endParaRPr b="0" i="0" sz="3200" u="none" cap="none" strike="noStrike">
              <a:solidFill>
                <a:srgbClr val="138A7E"/>
              </a:solidFill>
              <a:latin typeface="Arial"/>
              <a:ea typeface="Arial"/>
              <a:cs typeface="Arial"/>
              <a:sym typeface="Arial"/>
            </a:endParaRPr>
          </a:p>
        </p:txBody>
      </p:sp>
      <p:sp>
        <p:nvSpPr>
          <p:cNvPr id="1941" name="Google Shape;1941;p172"/>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Scale the platform</a:t>
            </a:r>
            <a:endParaRPr/>
          </a:p>
        </p:txBody>
      </p:sp>
      <p:pic>
        <p:nvPicPr>
          <p:cNvPr descr="Screen Shot 2016-01-09 at 18.16.22.png" id="1942" name="Google Shape;1942;p172"/>
          <p:cNvPicPr preferRelativeResize="0"/>
          <p:nvPr/>
        </p:nvPicPr>
        <p:blipFill rotWithShape="1">
          <a:blip r:embed="rId3">
            <a:alphaModFix/>
          </a:blip>
          <a:srcRect b="0" l="0" r="0" t="0"/>
          <a:stretch/>
        </p:blipFill>
        <p:spPr>
          <a:xfrm>
            <a:off x="528704" y="1689744"/>
            <a:ext cx="8113430" cy="223216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17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OpsManager</a:t>
            </a:r>
            <a:endParaRPr b="0" i="0" sz="3200" u="none" cap="none" strike="noStrike">
              <a:solidFill>
                <a:srgbClr val="138A7E"/>
              </a:solidFill>
              <a:latin typeface="Arial"/>
              <a:ea typeface="Arial"/>
              <a:cs typeface="Arial"/>
              <a:sym typeface="Arial"/>
            </a:endParaRPr>
          </a:p>
        </p:txBody>
      </p:sp>
      <p:sp>
        <p:nvSpPr>
          <p:cNvPr id="1949" name="Google Shape;1949;p173"/>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Easily import new products</a:t>
            </a:r>
            <a:endParaRPr/>
          </a:p>
        </p:txBody>
      </p:sp>
      <p:pic>
        <p:nvPicPr>
          <p:cNvPr descr="Screen Shot 2016-01-09 at 18.30.38.png" id="1950" name="Google Shape;1950;p173"/>
          <p:cNvPicPr preferRelativeResize="0"/>
          <p:nvPr/>
        </p:nvPicPr>
        <p:blipFill rotWithShape="1">
          <a:blip r:embed="rId3">
            <a:alphaModFix/>
          </a:blip>
          <a:srcRect b="0" l="0" r="0" t="0"/>
          <a:stretch/>
        </p:blipFill>
        <p:spPr>
          <a:xfrm>
            <a:off x="2794001" y="1631385"/>
            <a:ext cx="1969792" cy="2849163"/>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17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Network</a:t>
            </a:r>
            <a:endParaRPr b="0" i="0" sz="3200" u="none" cap="none" strike="noStrike">
              <a:solidFill>
                <a:srgbClr val="138A7E"/>
              </a:solidFill>
              <a:latin typeface="Arial"/>
              <a:ea typeface="Arial"/>
              <a:cs typeface="Arial"/>
              <a:sym typeface="Arial"/>
            </a:endParaRPr>
          </a:p>
        </p:txBody>
      </p:sp>
      <p:grpSp>
        <p:nvGrpSpPr>
          <p:cNvPr id="1957" name="Google Shape;1957;p174"/>
          <p:cNvGrpSpPr/>
          <p:nvPr/>
        </p:nvGrpSpPr>
        <p:grpSpPr>
          <a:xfrm>
            <a:off x="660762" y="3041609"/>
            <a:ext cx="3186103" cy="1452001"/>
            <a:chOff x="2670384" y="2250567"/>
            <a:chExt cx="3186103" cy="1452001"/>
          </a:xfrm>
        </p:grpSpPr>
        <p:pic>
          <p:nvPicPr>
            <p:cNvPr id="1958" name="Google Shape;1958;p174"/>
            <p:cNvPicPr preferRelativeResize="0"/>
            <p:nvPr/>
          </p:nvPicPr>
          <p:blipFill rotWithShape="1">
            <a:blip r:embed="rId3">
              <a:alphaModFix/>
            </a:blip>
            <a:srcRect b="0" l="0" r="0" t="0"/>
            <a:stretch/>
          </p:blipFill>
          <p:spPr>
            <a:xfrm>
              <a:off x="2670384" y="2250567"/>
              <a:ext cx="3186103" cy="745228"/>
            </a:xfrm>
            <a:prstGeom prst="rect">
              <a:avLst/>
            </a:prstGeom>
            <a:noFill/>
            <a:ln>
              <a:noFill/>
            </a:ln>
          </p:spPr>
        </p:pic>
        <p:sp>
          <p:nvSpPr>
            <p:cNvPr id="1959" name="Google Shape;1959;p174"/>
            <p:cNvSpPr/>
            <p:nvPr/>
          </p:nvSpPr>
          <p:spPr>
            <a:xfrm>
              <a:off x="2670384" y="3287235"/>
              <a:ext cx="3186103" cy="415333"/>
            </a:xfrm>
            <a:prstGeom prst="roundRect">
              <a:avLst>
                <a:gd fmla="val 11122" name="adj"/>
              </a:avLst>
            </a:prstGeom>
            <a:solidFill>
              <a:srgbClr val="5E5E5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Font typeface="Arial"/>
                <a:buNone/>
              </a:pPr>
              <a:r>
                <a:rPr b="0" i="0" lang="en-US" sz="1800" u="none" cap="none" strike="noStrike">
                  <a:solidFill>
                    <a:srgbClr val="FFFFFF"/>
                  </a:solidFill>
                  <a:latin typeface="Arial"/>
                  <a:ea typeface="Arial"/>
                  <a:cs typeface="Arial"/>
                  <a:sym typeface="Arial"/>
                </a:rPr>
                <a:t>  </a:t>
              </a:r>
              <a:r>
                <a:rPr b="0" i="0" lang="en-US" sz="1400" u="none" cap="none" strike="noStrike">
                  <a:solidFill>
                    <a:srgbClr val="FFFFFF"/>
                  </a:solidFill>
                  <a:latin typeface="Arial"/>
                  <a:ea typeface="Arial"/>
                  <a:cs typeface="Arial"/>
                  <a:sym typeface="Arial"/>
                </a:rPr>
                <a:t>IaaS</a:t>
              </a:r>
              <a:endParaRPr b="0" i="0" sz="1400" u="none" cap="none" strike="noStrike">
                <a:solidFill>
                  <a:srgbClr val="FFFFFF"/>
                </a:solidFill>
                <a:latin typeface="Arial"/>
                <a:ea typeface="Arial"/>
                <a:cs typeface="Arial"/>
                <a:sym typeface="Arial"/>
              </a:endParaRPr>
            </a:p>
          </p:txBody>
        </p:sp>
        <p:grpSp>
          <p:nvGrpSpPr>
            <p:cNvPr id="1960" name="Google Shape;1960;p174"/>
            <p:cNvGrpSpPr/>
            <p:nvPr/>
          </p:nvGrpSpPr>
          <p:grpSpPr>
            <a:xfrm>
              <a:off x="3491249" y="3333465"/>
              <a:ext cx="2088895" cy="291440"/>
              <a:chOff x="5826957" y="4197831"/>
              <a:chExt cx="2088895" cy="291440"/>
            </a:xfrm>
          </p:grpSpPr>
          <p:pic>
            <p:nvPicPr>
              <p:cNvPr id="1961" name="Google Shape;1961;p174"/>
              <p:cNvPicPr preferRelativeResize="0"/>
              <p:nvPr/>
            </p:nvPicPr>
            <p:blipFill rotWithShape="1">
              <a:blip r:embed="rId4">
                <a:alphaModFix/>
              </a:blip>
              <a:srcRect b="0" l="0" r="0" t="0"/>
              <a:stretch/>
            </p:blipFill>
            <p:spPr>
              <a:xfrm>
                <a:off x="5826957" y="4198726"/>
                <a:ext cx="288800" cy="289650"/>
              </a:xfrm>
              <a:prstGeom prst="rect">
                <a:avLst/>
              </a:prstGeom>
              <a:noFill/>
              <a:ln>
                <a:noFill/>
              </a:ln>
            </p:spPr>
          </p:pic>
          <p:pic>
            <p:nvPicPr>
              <p:cNvPr id="1962" name="Google Shape;1962;p174"/>
              <p:cNvPicPr preferRelativeResize="0"/>
              <p:nvPr/>
            </p:nvPicPr>
            <p:blipFill rotWithShape="1">
              <a:blip r:embed="rId5">
                <a:alphaModFix/>
              </a:blip>
              <a:srcRect b="0" l="0" r="0" t="0"/>
              <a:stretch/>
            </p:blipFill>
            <p:spPr>
              <a:xfrm>
                <a:off x="6260967" y="4197831"/>
                <a:ext cx="289693" cy="290544"/>
              </a:xfrm>
              <a:prstGeom prst="rect">
                <a:avLst/>
              </a:prstGeom>
              <a:noFill/>
              <a:ln>
                <a:noFill/>
              </a:ln>
            </p:spPr>
          </p:pic>
          <p:pic>
            <p:nvPicPr>
              <p:cNvPr id="1963" name="Google Shape;1963;p174"/>
              <p:cNvPicPr preferRelativeResize="0"/>
              <p:nvPr/>
            </p:nvPicPr>
            <p:blipFill rotWithShape="1">
              <a:blip r:embed="rId6">
                <a:alphaModFix/>
              </a:blip>
              <a:srcRect b="0" l="0" r="0" t="0"/>
              <a:stretch/>
            </p:blipFill>
            <p:spPr>
              <a:xfrm>
                <a:off x="6695873" y="4198278"/>
                <a:ext cx="785076" cy="290545"/>
              </a:xfrm>
              <a:prstGeom prst="rect">
                <a:avLst/>
              </a:prstGeom>
              <a:noFill/>
              <a:ln>
                <a:noFill/>
              </a:ln>
            </p:spPr>
          </p:pic>
          <p:pic>
            <p:nvPicPr>
              <p:cNvPr id="1964" name="Google Shape;1964;p174"/>
              <p:cNvPicPr preferRelativeResize="0"/>
              <p:nvPr/>
            </p:nvPicPr>
            <p:blipFill rotWithShape="1">
              <a:blip r:embed="rId7">
                <a:alphaModFix/>
              </a:blip>
              <a:srcRect b="27441" l="12295" r="16472" t="1162"/>
              <a:stretch/>
            </p:blipFill>
            <p:spPr>
              <a:xfrm>
                <a:off x="7626159" y="4198726"/>
                <a:ext cx="289693" cy="290545"/>
              </a:xfrm>
              <a:prstGeom prst="rect">
                <a:avLst/>
              </a:prstGeom>
              <a:noFill/>
              <a:ln>
                <a:noFill/>
              </a:ln>
            </p:spPr>
          </p:pic>
        </p:grpSp>
        <p:sp>
          <p:nvSpPr>
            <p:cNvPr id="1965" name="Google Shape;1965;p174"/>
            <p:cNvSpPr/>
            <p:nvPr/>
          </p:nvSpPr>
          <p:spPr>
            <a:xfrm>
              <a:off x="2670384" y="2995795"/>
              <a:ext cx="3186103" cy="291440"/>
            </a:xfrm>
            <a:prstGeom prst="roundRect">
              <a:avLst>
                <a:gd fmla="val 13079" name="adj"/>
              </a:avLst>
            </a:prstGeom>
            <a:solidFill>
              <a:srgbClr val="29756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1600" u="none" cap="none" strike="noStrike">
                  <a:solidFill>
                    <a:srgbClr val="FFFFFF"/>
                  </a:solidFill>
                  <a:latin typeface="Arial"/>
                  <a:ea typeface="Arial"/>
                  <a:cs typeface="Arial"/>
                  <a:sym typeface="Arial"/>
                </a:rPr>
                <a:t>BOSH</a:t>
              </a:r>
              <a:endParaRPr b="0" i="0" sz="1600" u="none" cap="none" strike="noStrike">
                <a:solidFill>
                  <a:srgbClr val="FFFFFF"/>
                </a:solidFill>
                <a:latin typeface="Arial"/>
                <a:ea typeface="Arial"/>
                <a:cs typeface="Arial"/>
                <a:sym typeface="Arial"/>
              </a:endParaRPr>
            </a:p>
          </p:txBody>
        </p:sp>
        <p:pic>
          <p:nvPicPr>
            <p:cNvPr id="1966" name="Google Shape;1966;p174"/>
            <p:cNvPicPr preferRelativeResize="0"/>
            <p:nvPr/>
          </p:nvPicPr>
          <p:blipFill rotWithShape="1">
            <a:blip r:embed="rId8">
              <a:alphaModFix/>
            </a:blip>
            <a:srcRect b="0" l="0" r="0" t="0"/>
            <a:stretch/>
          </p:blipFill>
          <p:spPr>
            <a:xfrm>
              <a:off x="2670384" y="2250567"/>
              <a:ext cx="3186103" cy="771429"/>
            </a:xfrm>
            <a:prstGeom prst="rect">
              <a:avLst/>
            </a:prstGeom>
            <a:noFill/>
            <a:ln>
              <a:noFill/>
            </a:ln>
          </p:spPr>
        </p:pic>
      </p:grpSp>
      <p:sp>
        <p:nvSpPr>
          <p:cNvPr id="1967" name="Google Shape;1967;p174"/>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Pivotal Network provides a rich set of products for Pivotal OpsManager</a:t>
            </a:r>
            <a:endParaRPr/>
          </a:p>
        </p:txBody>
      </p:sp>
      <p:grpSp>
        <p:nvGrpSpPr>
          <p:cNvPr id="1968" name="Google Shape;1968;p174"/>
          <p:cNvGrpSpPr/>
          <p:nvPr/>
        </p:nvGrpSpPr>
        <p:grpSpPr>
          <a:xfrm>
            <a:off x="556823" y="1831498"/>
            <a:ext cx="3377583" cy="1136487"/>
            <a:chOff x="556824" y="1528911"/>
            <a:chExt cx="3377583" cy="1136487"/>
          </a:xfrm>
        </p:grpSpPr>
        <p:pic>
          <p:nvPicPr>
            <p:cNvPr descr="Screen Shot 2016-01-09 at 17.53.13.png" id="1969" name="Google Shape;1969;p174"/>
            <p:cNvPicPr preferRelativeResize="0"/>
            <p:nvPr/>
          </p:nvPicPr>
          <p:blipFill rotWithShape="1">
            <a:blip r:embed="rId9">
              <a:alphaModFix/>
            </a:blip>
            <a:srcRect b="0" l="0" r="0" t="0"/>
            <a:stretch/>
          </p:blipFill>
          <p:spPr>
            <a:xfrm>
              <a:off x="556824" y="1528911"/>
              <a:ext cx="1128597" cy="377999"/>
            </a:xfrm>
            <a:prstGeom prst="rect">
              <a:avLst/>
            </a:prstGeom>
            <a:noFill/>
            <a:ln>
              <a:noFill/>
            </a:ln>
          </p:spPr>
        </p:pic>
        <p:pic>
          <p:nvPicPr>
            <p:cNvPr descr="Screen Shot 2016-01-09 at 17.53.44.png" id="1970" name="Google Shape;1970;p174"/>
            <p:cNvPicPr preferRelativeResize="0"/>
            <p:nvPr/>
          </p:nvPicPr>
          <p:blipFill rotWithShape="1">
            <a:blip r:embed="rId10">
              <a:alphaModFix/>
            </a:blip>
            <a:srcRect b="0" l="0" r="0" t="0"/>
            <a:stretch/>
          </p:blipFill>
          <p:spPr>
            <a:xfrm>
              <a:off x="556824" y="1884084"/>
              <a:ext cx="1128597" cy="397234"/>
            </a:xfrm>
            <a:prstGeom prst="rect">
              <a:avLst/>
            </a:prstGeom>
            <a:noFill/>
            <a:ln>
              <a:noFill/>
            </a:ln>
          </p:spPr>
        </p:pic>
        <p:pic>
          <p:nvPicPr>
            <p:cNvPr descr="Screen Shot 2016-01-09 at 17.54.00.png" id="1971" name="Google Shape;1971;p174"/>
            <p:cNvPicPr preferRelativeResize="0"/>
            <p:nvPr/>
          </p:nvPicPr>
          <p:blipFill rotWithShape="1">
            <a:blip r:embed="rId11">
              <a:alphaModFix/>
            </a:blip>
            <a:srcRect b="0" l="0" r="0" t="0"/>
            <a:stretch/>
          </p:blipFill>
          <p:spPr>
            <a:xfrm>
              <a:off x="1685421" y="2231942"/>
              <a:ext cx="1123145" cy="433456"/>
            </a:xfrm>
            <a:prstGeom prst="rect">
              <a:avLst/>
            </a:prstGeom>
            <a:noFill/>
            <a:ln>
              <a:noFill/>
            </a:ln>
          </p:spPr>
        </p:pic>
        <p:pic>
          <p:nvPicPr>
            <p:cNvPr descr="Screen Shot 2016-01-09 at 17.54.08.png" id="1972" name="Google Shape;1972;p174"/>
            <p:cNvPicPr preferRelativeResize="0"/>
            <p:nvPr/>
          </p:nvPicPr>
          <p:blipFill rotWithShape="1">
            <a:blip r:embed="rId12">
              <a:alphaModFix/>
            </a:blip>
            <a:srcRect b="0" l="0" r="0" t="0"/>
            <a:stretch/>
          </p:blipFill>
          <p:spPr>
            <a:xfrm>
              <a:off x="1685421" y="1884083"/>
              <a:ext cx="1125839" cy="397234"/>
            </a:xfrm>
            <a:prstGeom prst="rect">
              <a:avLst/>
            </a:prstGeom>
            <a:noFill/>
            <a:ln>
              <a:noFill/>
            </a:ln>
          </p:spPr>
        </p:pic>
        <p:pic>
          <p:nvPicPr>
            <p:cNvPr descr="Screen Shot 2016-01-09 at 17.53.53.png" id="1973" name="Google Shape;1973;p174"/>
            <p:cNvPicPr preferRelativeResize="0"/>
            <p:nvPr/>
          </p:nvPicPr>
          <p:blipFill rotWithShape="1">
            <a:blip r:embed="rId13">
              <a:alphaModFix/>
            </a:blip>
            <a:srcRect b="0" l="0" r="0" t="0"/>
            <a:stretch/>
          </p:blipFill>
          <p:spPr>
            <a:xfrm>
              <a:off x="1685421" y="1528911"/>
              <a:ext cx="1125839" cy="374407"/>
            </a:xfrm>
            <a:prstGeom prst="rect">
              <a:avLst/>
            </a:prstGeom>
            <a:noFill/>
            <a:ln>
              <a:noFill/>
            </a:ln>
          </p:spPr>
        </p:pic>
        <p:pic>
          <p:nvPicPr>
            <p:cNvPr descr="Screen Shot 2016-01-09 at 17.56.54.png" id="1974" name="Google Shape;1974;p174"/>
            <p:cNvPicPr preferRelativeResize="0"/>
            <p:nvPr/>
          </p:nvPicPr>
          <p:blipFill rotWithShape="1">
            <a:blip r:embed="rId14">
              <a:alphaModFix/>
            </a:blip>
            <a:srcRect b="0" l="0" r="0" t="0"/>
            <a:stretch/>
          </p:blipFill>
          <p:spPr>
            <a:xfrm>
              <a:off x="556824" y="2272667"/>
              <a:ext cx="1128596" cy="392730"/>
            </a:xfrm>
            <a:prstGeom prst="rect">
              <a:avLst/>
            </a:prstGeom>
            <a:noFill/>
            <a:ln>
              <a:noFill/>
            </a:ln>
          </p:spPr>
        </p:pic>
        <p:pic>
          <p:nvPicPr>
            <p:cNvPr descr="Screen Shot 2016-01-09 at 17.57.46.png" id="1975" name="Google Shape;1975;p174"/>
            <p:cNvPicPr preferRelativeResize="0"/>
            <p:nvPr/>
          </p:nvPicPr>
          <p:blipFill rotWithShape="1">
            <a:blip r:embed="rId15">
              <a:alphaModFix/>
            </a:blip>
            <a:srcRect b="0" l="0" r="0" t="0"/>
            <a:stretch/>
          </p:blipFill>
          <p:spPr>
            <a:xfrm>
              <a:off x="2808566" y="1528911"/>
              <a:ext cx="1125840" cy="355173"/>
            </a:xfrm>
            <a:prstGeom prst="rect">
              <a:avLst/>
            </a:prstGeom>
            <a:noFill/>
            <a:ln>
              <a:noFill/>
            </a:ln>
          </p:spPr>
        </p:pic>
        <p:pic>
          <p:nvPicPr>
            <p:cNvPr descr="Screen Shot 2016-01-09 at 17.57.57.png" id="1976" name="Google Shape;1976;p174"/>
            <p:cNvPicPr preferRelativeResize="0"/>
            <p:nvPr/>
          </p:nvPicPr>
          <p:blipFill rotWithShape="1">
            <a:blip r:embed="rId16">
              <a:alphaModFix/>
            </a:blip>
            <a:srcRect b="0" l="0" r="0" t="0"/>
            <a:stretch/>
          </p:blipFill>
          <p:spPr>
            <a:xfrm>
              <a:off x="2811260" y="1876053"/>
              <a:ext cx="1123146" cy="337294"/>
            </a:xfrm>
            <a:prstGeom prst="rect">
              <a:avLst/>
            </a:prstGeom>
            <a:noFill/>
            <a:ln>
              <a:noFill/>
            </a:ln>
          </p:spPr>
        </p:pic>
        <p:pic>
          <p:nvPicPr>
            <p:cNvPr descr="Screen Shot 2016-01-09 at 17.58.06.png" id="1977" name="Google Shape;1977;p174"/>
            <p:cNvPicPr preferRelativeResize="0"/>
            <p:nvPr/>
          </p:nvPicPr>
          <p:blipFill rotWithShape="1">
            <a:blip r:embed="rId17">
              <a:alphaModFix/>
            </a:blip>
            <a:srcRect b="0" l="0" r="0" t="0"/>
            <a:stretch/>
          </p:blipFill>
          <p:spPr>
            <a:xfrm>
              <a:off x="2808567" y="2206203"/>
              <a:ext cx="1125840" cy="459194"/>
            </a:xfrm>
            <a:prstGeom prst="rect">
              <a:avLst/>
            </a:prstGeom>
            <a:noFill/>
            <a:ln>
              <a:noFill/>
            </a:ln>
          </p:spPr>
        </p:pic>
      </p:grpSp>
      <p:sp>
        <p:nvSpPr>
          <p:cNvPr id="1978" name="Google Shape;1978;p174"/>
          <p:cNvSpPr txBox="1"/>
          <p:nvPr/>
        </p:nvSpPr>
        <p:spPr>
          <a:xfrm>
            <a:off x="4104241" y="2044046"/>
            <a:ext cx="4700927" cy="5847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3200" u="sng" cap="none" strike="noStrike">
                <a:solidFill>
                  <a:schemeClr val="hlink"/>
                </a:solidFill>
                <a:latin typeface="Arial"/>
                <a:ea typeface="Arial"/>
                <a:cs typeface="Arial"/>
                <a:sym typeface="Arial"/>
                <a:hlinkClick r:id="rId18"/>
              </a:rPr>
              <a:t>https://network.pivotal.io/</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17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Product</a:t>
            </a:r>
            <a:endParaRPr b="0" i="0" sz="3200" u="none" cap="none" strike="noStrike">
              <a:solidFill>
                <a:srgbClr val="138A7E"/>
              </a:solidFill>
              <a:latin typeface="Arial"/>
              <a:ea typeface="Arial"/>
              <a:cs typeface="Arial"/>
              <a:sym typeface="Arial"/>
            </a:endParaRPr>
          </a:p>
        </p:txBody>
      </p:sp>
      <p:pic>
        <p:nvPicPr>
          <p:cNvPr descr="Screen Shot 2016-01-09 at 18.39.48.png" id="1985" name="Google Shape;1985;p175"/>
          <p:cNvPicPr preferRelativeResize="0"/>
          <p:nvPr/>
        </p:nvPicPr>
        <p:blipFill rotWithShape="1">
          <a:blip r:embed="rId3">
            <a:alphaModFix/>
          </a:blip>
          <a:srcRect b="0" l="0" r="0" t="0"/>
          <a:stretch/>
        </p:blipFill>
        <p:spPr>
          <a:xfrm>
            <a:off x="1040449" y="1407539"/>
            <a:ext cx="3149600" cy="2438400"/>
          </a:xfrm>
          <a:prstGeom prst="rect">
            <a:avLst/>
          </a:prstGeom>
          <a:noFill/>
          <a:ln>
            <a:noFill/>
          </a:ln>
        </p:spPr>
      </p:pic>
      <p:sp>
        <p:nvSpPr>
          <p:cNvPr id="1986" name="Google Shape;1986;p175"/>
          <p:cNvSpPr txBox="1"/>
          <p:nvPr/>
        </p:nvSpPr>
        <p:spPr>
          <a:xfrm>
            <a:off x="4492322" y="2320343"/>
            <a:ext cx="307872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Manifest templates and UI rendering</a:t>
            </a:r>
            <a:endParaRPr b="0" i="0" sz="1400" u="none" cap="none" strike="noStrike">
              <a:solidFill>
                <a:schemeClr val="lt1"/>
              </a:solidFill>
              <a:latin typeface="Arial"/>
              <a:ea typeface="Arial"/>
              <a:cs typeface="Arial"/>
              <a:sym typeface="Arial"/>
            </a:endParaRPr>
          </a:p>
        </p:txBody>
      </p:sp>
      <p:sp>
        <p:nvSpPr>
          <p:cNvPr id="1987" name="Google Shape;1987;p175"/>
          <p:cNvSpPr txBox="1"/>
          <p:nvPr/>
        </p:nvSpPr>
        <p:spPr>
          <a:xfrm>
            <a:off x="4492322" y="1891668"/>
            <a:ext cx="277891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Migration from previous versions</a:t>
            </a:r>
            <a:endParaRPr b="0" i="0" sz="1400" u="none" cap="none" strike="noStrike">
              <a:solidFill>
                <a:schemeClr val="lt1"/>
              </a:solidFill>
              <a:latin typeface="Arial"/>
              <a:ea typeface="Arial"/>
              <a:cs typeface="Arial"/>
              <a:sym typeface="Arial"/>
            </a:endParaRPr>
          </a:p>
        </p:txBody>
      </p:sp>
      <p:sp>
        <p:nvSpPr>
          <p:cNvPr id="1988" name="Google Shape;1988;p175"/>
          <p:cNvSpPr txBox="1"/>
          <p:nvPr/>
        </p:nvSpPr>
        <p:spPr>
          <a:xfrm>
            <a:off x="4492322" y="3072107"/>
            <a:ext cx="142195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releases</a:t>
            </a:r>
            <a:endParaRPr b="0" i="0" sz="1400" u="none" cap="none" strike="noStrike">
              <a:solidFill>
                <a:schemeClr val="lt1"/>
              </a:solidFill>
              <a:latin typeface="Arial"/>
              <a:ea typeface="Arial"/>
              <a:cs typeface="Arial"/>
              <a:sym typeface="Arial"/>
            </a:endParaRPr>
          </a:p>
        </p:txBody>
      </p:sp>
      <p:cxnSp>
        <p:nvCxnSpPr>
          <p:cNvPr id="1989" name="Google Shape;1989;p175"/>
          <p:cNvCxnSpPr>
            <a:stCxn id="1987" idx="1"/>
          </p:cNvCxnSpPr>
          <p:nvPr/>
        </p:nvCxnSpPr>
        <p:spPr>
          <a:xfrm rot="10800000">
            <a:off x="3379322" y="2039856"/>
            <a:ext cx="1113000" cy="5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990" name="Google Shape;1990;p175"/>
          <p:cNvCxnSpPr>
            <a:stCxn id="1986" idx="1"/>
          </p:cNvCxnSpPr>
          <p:nvPr/>
        </p:nvCxnSpPr>
        <p:spPr>
          <a:xfrm rot="10800000">
            <a:off x="3095822" y="2459831"/>
            <a:ext cx="1396500" cy="14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991" name="Google Shape;1991;p175"/>
          <p:cNvCxnSpPr>
            <a:stCxn id="1988" idx="1"/>
          </p:cNvCxnSpPr>
          <p:nvPr/>
        </p:nvCxnSpPr>
        <p:spPr>
          <a:xfrm flipH="1">
            <a:off x="3946322" y="3225996"/>
            <a:ext cx="546000" cy="2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7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Product UI rendering</a:t>
            </a:r>
            <a:endParaRPr b="0" i="0" sz="3200" u="none" cap="none" strike="noStrike">
              <a:solidFill>
                <a:srgbClr val="138A7E"/>
              </a:solidFill>
              <a:latin typeface="Arial"/>
              <a:ea typeface="Arial"/>
              <a:cs typeface="Arial"/>
              <a:sym typeface="Arial"/>
            </a:endParaRPr>
          </a:p>
        </p:txBody>
      </p:sp>
      <p:pic>
        <p:nvPicPr>
          <p:cNvPr descr="Screen Shot 2016-01-09 at 18.43.37.png" id="1998" name="Google Shape;1998;p176"/>
          <p:cNvPicPr preferRelativeResize="0"/>
          <p:nvPr/>
        </p:nvPicPr>
        <p:blipFill rotWithShape="1">
          <a:blip r:embed="rId3">
            <a:alphaModFix/>
          </a:blip>
          <a:srcRect b="0" l="0" r="0" t="0"/>
          <a:stretch/>
        </p:blipFill>
        <p:spPr>
          <a:xfrm>
            <a:off x="228924" y="1133764"/>
            <a:ext cx="8132116" cy="3076230"/>
          </a:xfrm>
          <a:prstGeom prst="rect">
            <a:avLst/>
          </a:prstGeom>
          <a:noFill/>
          <a:ln>
            <a:noFill/>
          </a:ln>
        </p:spPr>
      </p:pic>
      <p:pic>
        <p:nvPicPr>
          <p:cNvPr descr="Screen Shot 2016-01-09 at 18.44.12.png" id="1999" name="Google Shape;1999;p176"/>
          <p:cNvPicPr preferRelativeResize="0"/>
          <p:nvPr/>
        </p:nvPicPr>
        <p:blipFill rotWithShape="1">
          <a:blip r:embed="rId4">
            <a:alphaModFix/>
          </a:blip>
          <a:srcRect b="0" l="0" r="0" t="0"/>
          <a:stretch/>
        </p:blipFill>
        <p:spPr>
          <a:xfrm>
            <a:off x="4713475" y="2251176"/>
            <a:ext cx="4128834" cy="16926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7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Pivotal Product manifest templates</a:t>
            </a:r>
            <a:endParaRPr b="0" i="0" sz="3200" u="none" cap="none" strike="noStrike">
              <a:solidFill>
                <a:srgbClr val="138A7E"/>
              </a:solidFill>
              <a:latin typeface="Arial"/>
              <a:ea typeface="Arial"/>
              <a:cs typeface="Arial"/>
              <a:sym typeface="Arial"/>
            </a:endParaRPr>
          </a:p>
        </p:txBody>
      </p:sp>
      <p:pic>
        <p:nvPicPr>
          <p:cNvPr descr="Screen Shot 2016-01-09 at 18.46.35.png" id="2006" name="Google Shape;2006;p177"/>
          <p:cNvPicPr preferRelativeResize="0"/>
          <p:nvPr/>
        </p:nvPicPr>
        <p:blipFill rotWithShape="1">
          <a:blip r:embed="rId3">
            <a:alphaModFix/>
          </a:blip>
          <a:srcRect b="0" l="0" r="0" t="0"/>
          <a:stretch/>
        </p:blipFill>
        <p:spPr>
          <a:xfrm>
            <a:off x="1592609" y="1012260"/>
            <a:ext cx="5465870" cy="3498947"/>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pic>
        <p:nvPicPr>
          <p:cNvPr id="2011" name="Google Shape;2011;p178"/>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2012" name="Google Shape;2012;p178"/>
          <p:cNvSpPr txBox="1"/>
          <p:nvPr/>
        </p:nvSpPr>
        <p:spPr>
          <a:xfrm>
            <a:off x="446036" y="1487155"/>
            <a:ext cx="4252350"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BOSH Resources</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2013" name="Google Shape;2013;p178"/>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17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BOSH resources</a:t>
            </a:r>
            <a:endParaRPr b="0" i="0" sz="3200" u="none" cap="none" strike="noStrike">
              <a:solidFill>
                <a:srgbClr val="138A7E"/>
              </a:solidFill>
              <a:latin typeface="Arial"/>
              <a:ea typeface="Arial"/>
              <a:cs typeface="Arial"/>
              <a:sym typeface="Arial"/>
            </a:endParaRPr>
          </a:p>
        </p:txBody>
      </p:sp>
      <p:sp>
        <p:nvSpPr>
          <p:cNvPr id="2020" name="Google Shape;2020;p179"/>
          <p:cNvSpPr txBox="1"/>
          <p:nvPr>
            <p:ph idx="1" type="body"/>
          </p:nvPr>
        </p:nvSpPr>
        <p:spPr>
          <a:xfrm>
            <a:off x="158066" y="953889"/>
            <a:ext cx="8895318"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Documentation: </a:t>
            </a:r>
            <a:r>
              <a:rPr b="0" i="0" lang="en-US" sz="2800" u="sng" cap="none" strike="noStrike">
                <a:solidFill>
                  <a:schemeClr val="hlink"/>
                </a:solidFill>
                <a:latin typeface="Arial"/>
                <a:ea typeface="Arial"/>
                <a:cs typeface="Arial"/>
                <a:sym typeface="Arial"/>
                <a:hlinkClick r:id="rId3"/>
              </a:rPr>
              <a:t>http://bosh.io/docs</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Github: </a:t>
            </a:r>
            <a:r>
              <a:rPr b="0" i="0" lang="en-US" sz="2800" u="sng" cap="none" strike="noStrike">
                <a:solidFill>
                  <a:schemeClr val="hlink"/>
                </a:solidFill>
                <a:latin typeface="Arial"/>
                <a:ea typeface="Arial"/>
                <a:cs typeface="Arial"/>
                <a:sym typeface="Arial"/>
                <a:hlinkClick r:id="rId4"/>
              </a:rPr>
              <a:t>https://github.com/cloudfoundry/bosh</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Mailing list: </a:t>
            </a:r>
            <a:r>
              <a:rPr b="0" i="0" lang="en-US" sz="2800" u="sng" cap="none" strike="noStrike">
                <a:solidFill>
                  <a:schemeClr val="hlink"/>
                </a:solidFill>
                <a:latin typeface="Arial"/>
                <a:ea typeface="Arial"/>
                <a:cs typeface="Arial"/>
                <a:sym typeface="Arial"/>
                <a:hlinkClick r:id="rId5"/>
              </a:rPr>
              <a:t>https://lists.cloudfoundry.org/pipermail/cf-bosh</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Pivotal Tracker: </a:t>
            </a:r>
            <a:r>
              <a:rPr b="0" i="0" lang="en-US" sz="2800" u="sng" cap="none" strike="noStrike">
                <a:solidFill>
                  <a:schemeClr val="hlink"/>
                </a:solidFill>
                <a:latin typeface="Arial"/>
                <a:ea typeface="Arial"/>
                <a:cs typeface="Arial"/>
                <a:sym typeface="Arial"/>
                <a:hlinkClick r:id="rId6"/>
              </a:rPr>
              <a:t>https://www.pivotaltracker.com/n/projects/956238</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174418" y="320039"/>
            <a:ext cx="8731801"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BOSH &amp; Cloud Foundry</a:t>
            </a:r>
            <a:endParaRPr b="0" i="0" sz="3200" u="none" cap="none" strike="noStrike">
              <a:solidFill>
                <a:srgbClr val="138A7E"/>
              </a:solidFill>
              <a:latin typeface="Arial"/>
              <a:ea typeface="Arial"/>
              <a:cs typeface="Arial"/>
              <a:sym typeface="Arial"/>
            </a:endParaRPr>
          </a:p>
        </p:txBody>
      </p:sp>
      <p:sp>
        <p:nvSpPr>
          <p:cNvPr id="256" name="Google Shape;256;p36"/>
          <p:cNvSpPr/>
          <p:nvPr/>
        </p:nvSpPr>
        <p:spPr>
          <a:xfrm>
            <a:off x="4460875" y="1275485"/>
            <a:ext cx="3286125" cy="1611966"/>
          </a:xfrm>
          <a:prstGeom prst="roundRect">
            <a:avLst>
              <a:gd fmla="val 16667" name="adj"/>
            </a:avLst>
          </a:prstGeom>
          <a:solidFill>
            <a:schemeClr val="dk1">
              <a:alpha val="38823"/>
            </a:schemeClr>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57" name="Google Shape;257;p36"/>
          <p:cNvSpPr/>
          <p:nvPr/>
        </p:nvSpPr>
        <p:spPr>
          <a:xfrm>
            <a:off x="857251" y="2117513"/>
            <a:ext cx="5762624" cy="1321934"/>
          </a:xfrm>
          <a:prstGeom prst="roundRect">
            <a:avLst>
              <a:gd fmla="val 16667" name="adj"/>
            </a:avLst>
          </a:prstGeom>
          <a:solidFill>
            <a:schemeClr val="dk1">
              <a:alpha val="14901"/>
            </a:schemeClr>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58" name="Google Shape;258;p36"/>
          <p:cNvSpPr/>
          <p:nvPr/>
        </p:nvSpPr>
        <p:spPr>
          <a:xfrm>
            <a:off x="2527299" y="2943426"/>
            <a:ext cx="3971925" cy="444065"/>
          </a:xfrm>
          <a:prstGeom prst="roundRect">
            <a:avLst>
              <a:gd fmla="val 16667" name="adj"/>
            </a:avLst>
          </a:prstGeom>
          <a:solidFill>
            <a:srgbClr val="AEBF2F"/>
          </a:solidFill>
          <a:ln cap="flat" cmpd="sng" w="9525">
            <a:solidFill>
              <a:srgbClr val="E2E2E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VMs</a:t>
            </a:r>
            <a:endParaRPr b="0" i="0" sz="1400" u="none" cap="none" strike="noStrike">
              <a:solidFill>
                <a:schemeClr val="dk1"/>
              </a:solidFill>
              <a:latin typeface="Arial"/>
              <a:ea typeface="Arial"/>
              <a:cs typeface="Arial"/>
              <a:sym typeface="Arial"/>
            </a:endParaRPr>
          </a:p>
        </p:txBody>
      </p:sp>
      <p:sp>
        <p:nvSpPr>
          <p:cNvPr id="259" name="Google Shape;259;p36"/>
          <p:cNvSpPr/>
          <p:nvPr/>
        </p:nvSpPr>
        <p:spPr>
          <a:xfrm>
            <a:off x="4564498" y="2171699"/>
            <a:ext cx="1875596" cy="682625"/>
          </a:xfrm>
          <a:prstGeom prst="roundRect">
            <a:avLst>
              <a:gd fmla="val 16667" name="adj"/>
            </a:avLst>
          </a:prstGeom>
          <a:solidFill>
            <a:srgbClr val="199EDF"/>
          </a:solidFill>
          <a:ln cap="flat" cmpd="sng" w="9525">
            <a:solidFill>
              <a:srgbClr val="E2E2E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containers</a:t>
            </a:r>
            <a:endParaRPr b="0" i="0" sz="1400" u="none" cap="none" strike="noStrike">
              <a:solidFill>
                <a:schemeClr val="dk1"/>
              </a:solidFill>
              <a:latin typeface="Arial"/>
              <a:ea typeface="Arial"/>
              <a:cs typeface="Arial"/>
              <a:sym typeface="Arial"/>
            </a:endParaRPr>
          </a:p>
        </p:txBody>
      </p:sp>
      <p:sp>
        <p:nvSpPr>
          <p:cNvPr id="260" name="Google Shape;260;p36"/>
          <p:cNvSpPr/>
          <p:nvPr/>
        </p:nvSpPr>
        <p:spPr>
          <a:xfrm>
            <a:off x="4564498" y="1380380"/>
            <a:ext cx="1868094" cy="682625"/>
          </a:xfrm>
          <a:prstGeom prst="roundRect">
            <a:avLst>
              <a:gd fmla="val 16667" name="adj"/>
            </a:avLst>
          </a:prstGeom>
          <a:solidFill>
            <a:srgbClr val="26E2CA"/>
          </a:solidFill>
          <a:ln cap="flat" cmpd="sng" w="9525">
            <a:solidFill>
              <a:srgbClr val="E2E2E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apps</a:t>
            </a:r>
            <a:endParaRPr b="0" i="0" sz="1400" u="none" cap="none" strike="noStrike">
              <a:solidFill>
                <a:schemeClr val="dk1"/>
              </a:solidFill>
              <a:latin typeface="Arial"/>
              <a:ea typeface="Arial"/>
              <a:cs typeface="Arial"/>
              <a:sym typeface="Arial"/>
            </a:endParaRPr>
          </a:p>
        </p:txBody>
      </p:sp>
      <p:sp>
        <p:nvSpPr>
          <p:cNvPr id="261" name="Google Shape;261;p36"/>
          <p:cNvSpPr/>
          <p:nvPr/>
        </p:nvSpPr>
        <p:spPr>
          <a:xfrm>
            <a:off x="2527299" y="2193445"/>
            <a:ext cx="1868094" cy="682625"/>
          </a:xfrm>
          <a:prstGeom prst="roundRect">
            <a:avLst>
              <a:gd fmla="val 16667" name="adj"/>
            </a:avLst>
          </a:prstGeom>
          <a:solidFill>
            <a:srgbClr val="26E2CA"/>
          </a:solidFill>
          <a:ln cap="flat" cmpd="sng" w="9525">
            <a:solidFill>
              <a:srgbClr val="E2E2E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services</a:t>
            </a:r>
            <a:endParaRPr b="0" i="0" sz="1400" u="none" cap="none" strike="noStrike">
              <a:solidFill>
                <a:schemeClr val="dk1"/>
              </a:solidFill>
              <a:latin typeface="Arial"/>
              <a:ea typeface="Arial"/>
              <a:cs typeface="Arial"/>
              <a:sym typeface="Arial"/>
            </a:endParaRPr>
          </a:p>
        </p:txBody>
      </p:sp>
      <p:sp>
        <p:nvSpPr>
          <p:cNvPr id="262" name="Google Shape;262;p36"/>
          <p:cNvSpPr txBox="1"/>
          <p:nvPr/>
        </p:nvSpPr>
        <p:spPr>
          <a:xfrm>
            <a:off x="1348975" y="2635250"/>
            <a:ext cx="693469"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400" u="none" cap="none" strike="noStrike">
                <a:solidFill>
                  <a:srgbClr val="138A7E"/>
                </a:solidFill>
                <a:latin typeface="Arial"/>
                <a:ea typeface="Arial"/>
                <a:cs typeface="Arial"/>
                <a:sym typeface="Arial"/>
              </a:rPr>
              <a:t>BOSH</a:t>
            </a:r>
            <a:endParaRPr/>
          </a:p>
        </p:txBody>
      </p:sp>
      <p:sp>
        <p:nvSpPr>
          <p:cNvPr id="263" name="Google Shape;263;p36"/>
          <p:cNvSpPr txBox="1"/>
          <p:nvPr/>
        </p:nvSpPr>
        <p:spPr>
          <a:xfrm>
            <a:off x="6651332" y="1597025"/>
            <a:ext cx="902811"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400" u="none" cap="none" strike="noStrike">
                <a:solidFill>
                  <a:srgbClr val="138A7E"/>
                </a:solidFill>
                <a:latin typeface="Arial"/>
                <a:ea typeface="Arial"/>
                <a:cs typeface="Arial"/>
                <a:sym typeface="Arial"/>
              </a:rPr>
              <a:t>Cloud</a:t>
            </a:r>
            <a:endParaRPr/>
          </a:p>
          <a:p>
            <a:pPr indent="0" lvl="0" marL="0" marR="0" rtl="0" algn="ctr">
              <a:lnSpc>
                <a:spcPct val="100000"/>
              </a:lnSpc>
              <a:spcBef>
                <a:spcPts val="0"/>
              </a:spcBef>
              <a:spcAft>
                <a:spcPts val="0"/>
              </a:spcAft>
              <a:buClr>
                <a:srgbClr val="138A7E"/>
              </a:buClr>
              <a:buFont typeface="Arial"/>
              <a:buNone/>
            </a:pPr>
            <a:r>
              <a:rPr b="0" i="0" lang="en-US" sz="1400" u="none" cap="none" strike="noStrike">
                <a:solidFill>
                  <a:srgbClr val="138A7E"/>
                </a:solidFill>
                <a:latin typeface="Arial"/>
                <a:ea typeface="Arial"/>
                <a:cs typeface="Arial"/>
                <a:sym typeface="Arial"/>
              </a:rPr>
              <a:t> Foundry</a:t>
            </a:r>
            <a:endParaRPr/>
          </a:p>
        </p:txBody>
      </p:sp>
      <p:sp>
        <p:nvSpPr>
          <p:cNvPr id="264" name="Google Shape;264;p36"/>
          <p:cNvSpPr/>
          <p:nvPr/>
        </p:nvSpPr>
        <p:spPr>
          <a:xfrm>
            <a:off x="2539999" y="4028132"/>
            <a:ext cx="3971925" cy="496242"/>
          </a:xfrm>
          <a:prstGeom prst="roundRect">
            <a:avLst>
              <a:gd fmla="val 16667" name="adj"/>
            </a:avLst>
          </a:prstGeom>
          <a:gradFill>
            <a:gsLst>
              <a:gs pos="0">
                <a:srgbClr val="F4F4F4"/>
              </a:gs>
              <a:gs pos="35000">
                <a:srgbClr val="F7F7F7"/>
              </a:gs>
              <a:gs pos="100000">
                <a:srgbClr val="FCFCFC"/>
              </a:gs>
            </a:gsLst>
            <a:lin ang="16200000" scaled="0"/>
          </a:gradFill>
          <a:ln cap="flat" cmpd="sng" w="9525">
            <a:solidFill>
              <a:srgbClr val="E2E2E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Hardware</a:t>
            </a:r>
            <a:endParaRPr b="0" i="0" sz="1400" u="none" cap="none" strike="noStrike">
              <a:solidFill>
                <a:schemeClr val="dk1"/>
              </a:solidFill>
              <a:latin typeface="Arial"/>
              <a:ea typeface="Arial"/>
              <a:cs typeface="Arial"/>
              <a:sym typeface="Arial"/>
            </a:endParaRPr>
          </a:p>
        </p:txBody>
      </p:sp>
      <p:sp>
        <p:nvSpPr>
          <p:cNvPr id="265" name="Google Shape;265;p36"/>
          <p:cNvSpPr/>
          <p:nvPr/>
        </p:nvSpPr>
        <p:spPr>
          <a:xfrm>
            <a:off x="2533649" y="3483055"/>
            <a:ext cx="3971925" cy="458304"/>
          </a:xfrm>
          <a:prstGeom prst="roundRect">
            <a:avLst>
              <a:gd fmla="val 16667" name="adj"/>
            </a:avLst>
          </a:prstGeom>
          <a:solidFill>
            <a:srgbClr val="5C737F"/>
          </a:solidFill>
          <a:ln cap="flat" cmpd="sng" w="9525">
            <a:solidFill>
              <a:srgbClr val="E2E2E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Arial"/>
              <a:buNone/>
            </a:pPr>
            <a:r>
              <a:rPr b="0" i="0" lang="en-US" sz="1400" u="none" cap="none" strike="noStrike">
                <a:solidFill>
                  <a:schemeClr val="dk1"/>
                </a:solidFill>
                <a:latin typeface="Arial"/>
                <a:ea typeface="Arial"/>
                <a:cs typeface="Arial"/>
                <a:sym typeface="Arial"/>
              </a:rPr>
              <a:t>IaaS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pic>
        <p:nvPicPr>
          <p:cNvPr id="2025" name="Google Shape;2025;p180"/>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2026" name="Google Shape;2026;p180"/>
          <p:cNvSpPr txBox="1"/>
          <p:nvPr/>
        </p:nvSpPr>
        <p:spPr>
          <a:xfrm>
            <a:off x="446035" y="1487155"/>
            <a:ext cx="3965191" cy="197518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1" i="0" lang="en-US" sz="4000" u="none" cap="none" strike="noStrike">
                <a:solidFill>
                  <a:schemeClr val="lt1"/>
                </a:solidFill>
                <a:latin typeface="Roboto"/>
                <a:ea typeface="Roboto"/>
                <a:cs typeface="Roboto"/>
                <a:sym typeface="Roboto"/>
              </a:rPr>
              <a:t>Open.</a:t>
            </a:r>
            <a:endParaRPr/>
          </a:p>
          <a:p>
            <a:pPr indent="0" lvl="0" marL="0" marR="0" rtl="0" algn="l">
              <a:lnSpc>
                <a:spcPct val="100000"/>
              </a:lnSpc>
              <a:spcBef>
                <a:spcPts val="0"/>
              </a:spcBef>
              <a:spcAft>
                <a:spcPts val="0"/>
              </a:spcAft>
              <a:buClr>
                <a:schemeClr val="lt1"/>
              </a:buClr>
              <a:buFont typeface="Roboto"/>
              <a:buNone/>
            </a:pPr>
            <a:r>
              <a:rPr b="1" i="0" lang="en-US" sz="4000" u="none" cap="none" strike="noStrike">
                <a:solidFill>
                  <a:schemeClr val="lt1"/>
                </a:solidFill>
                <a:latin typeface="Roboto"/>
                <a:ea typeface="Roboto"/>
                <a:cs typeface="Roboto"/>
                <a:sym typeface="Roboto"/>
              </a:rPr>
              <a:t>Agile.</a:t>
            </a:r>
            <a:endParaRPr/>
          </a:p>
          <a:p>
            <a:pPr indent="0" lvl="0" marL="0" marR="0" rtl="0" algn="l">
              <a:lnSpc>
                <a:spcPct val="100000"/>
              </a:lnSpc>
              <a:spcBef>
                <a:spcPts val="0"/>
              </a:spcBef>
              <a:spcAft>
                <a:spcPts val="0"/>
              </a:spcAft>
              <a:buClr>
                <a:schemeClr val="lt1"/>
              </a:buClr>
              <a:buFont typeface="Roboto"/>
              <a:buNone/>
            </a:pPr>
            <a:r>
              <a:rPr b="1" i="0" lang="en-US" sz="4000" u="none" cap="none" strike="noStrike">
                <a:solidFill>
                  <a:schemeClr val="lt1"/>
                </a:solidFill>
                <a:latin typeface="Roboto"/>
                <a:ea typeface="Roboto"/>
                <a:cs typeface="Roboto"/>
                <a:sym typeface="Roboto"/>
              </a:rPr>
              <a:t>Cloud-Ready.</a:t>
            </a:r>
            <a:endParaRPr/>
          </a:p>
        </p:txBody>
      </p:sp>
      <p:pic>
        <p:nvPicPr>
          <p:cNvPr id="2027" name="Google Shape;2027;p180"/>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158066" y="320039"/>
            <a:ext cx="8742703" cy="36355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accent1"/>
              </a:buClr>
              <a:buFont typeface="Arial"/>
              <a:buNone/>
            </a:pPr>
            <a:r>
              <a:rPr b="0" i="0" lang="en-US" sz="3200" u="none" cap="none" strike="noStrike">
                <a:solidFill>
                  <a:schemeClr val="accent1"/>
                </a:solidFill>
                <a:latin typeface="Arial"/>
                <a:ea typeface="Arial"/>
                <a:cs typeface="Arial"/>
                <a:sym typeface="Arial"/>
              </a:rPr>
              <a:t>The BOSH Architecture</a:t>
            </a:r>
            <a:endParaRPr/>
          </a:p>
        </p:txBody>
      </p:sp>
      <p:grpSp>
        <p:nvGrpSpPr>
          <p:cNvPr id="271" name="Google Shape;271;p37"/>
          <p:cNvGrpSpPr/>
          <p:nvPr/>
        </p:nvGrpSpPr>
        <p:grpSpPr>
          <a:xfrm>
            <a:off x="3331740" y="1019201"/>
            <a:ext cx="4862884" cy="3377560"/>
            <a:chOff x="3600450" y="334881"/>
            <a:chExt cx="5357765" cy="4218053"/>
          </a:xfrm>
        </p:grpSpPr>
        <p:sp>
          <p:nvSpPr>
            <p:cNvPr id="272" name="Google Shape;272;p37"/>
            <p:cNvSpPr/>
            <p:nvPr/>
          </p:nvSpPr>
          <p:spPr>
            <a:xfrm>
              <a:off x="5235419" y="334881"/>
              <a:ext cx="1042499" cy="440699"/>
            </a:xfrm>
            <a:prstGeom prst="roundRect">
              <a:avLst>
                <a:gd fmla="val 4579" name="adj"/>
              </a:avLst>
            </a:prstGeom>
            <a:solidFill>
              <a:srgbClr val="BFBFBF"/>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rgbClr val="138A7E"/>
                </a:buClr>
                <a:buFont typeface="Arial"/>
                <a:buNone/>
              </a:pPr>
              <a:r>
                <a:rPr b="1" i="0" lang="en-US" sz="1200" u="none" cap="none" strike="noStrike">
                  <a:solidFill>
                    <a:srgbClr val="138A7E"/>
                  </a:solidFill>
                  <a:latin typeface="Arial"/>
                  <a:ea typeface="Arial"/>
                  <a:cs typeface="Arial"/>
                  <a:sym typeface="Arial"/>
                </a:rPr>
                <a:t>DB</a:t>
              </a:r>
              <a:endParaRPr/>
            </a:p>
          </p:txBody>
        </p:sp>
        <p:sp>
          <p:nvSpPr>
            <p:cNvPr id="273" name="Google Shape;273;p37"/>
            <p:cNvSpPr/>
            <p:nvPr/>
          </p:nvSpPr>
          <p:spPr>
            <a:xfrm>
              <a:off x="6640781" y="334881"/>
              <a:ext cx="1042499" cy="440699"/>
            </a:xfrm>
            <a:prstGeom prst="roundRect">
              <a:avLst>
                <a:gd fmla="val 4579" name="adj"/>
              </a:avLst>
            </a:prstGeom>
            <a:solidFill>
              <a:srgbClr val="BFBFBF"/>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rgbClr val="138A7E"/>
                </a:buClr>
                <a:buFont typeface="Arial"/>
                <a:buNone/>
              </a:pPr>
              <a:r>
                <a:rPr b="1" i="0" lang="en-US" sz="1200" u="none" cap="none" strike="noStrike">
                  <a:solidFill>
                    <a:srgbClr val="138A7E"/>
                  </a:solidFill>
                  <a:latin typeface="Arial"/>
                  <a:ea typeface="Arial"/>
                  <a:cs typeface="Arial"/>
                  <a:sym typeface="Arial"/>
                </a:rPr>
                <a:t>Blob Store</a:t>
              </a:r>
              <a:endParaRPr/>
            </a:p>
          </p:txBody>
        </p:sp>
        <p:sp>
          <p:nvSpPr>
            <p:cNvPr id="274" name="Google Shape;274;p37"/>
            <p:cNvSpPr/>
            <p:nvPr/>
          </p:nvSpPr>
          <p:spPr>
            <a:xfrm>
              <a:off x="4495800" y="2015866"/>
              <a:ext cx="1042499" cy="440699"/>
            </a:xfrm>
            <a:prstGeom prst="roundRect">
              <a:avLst>
                <a:gd fmla="val 4579" name="adj"/>
              </a:avLst>
            </a:prstGeom>
            <a:solidFill>
              <a:srgbClr val="BFBFBF"/>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rgbClr val="138A7E"/>
                </a:buClr>
                <a:buFont typeface="Arial"/>
                <a:buNone/>
              </a:pPr>
              <a:r>
                <a:rPr b="1" i="0" lang="en-US" sz="1200" u="none" cap="none" strike="noStrike">
                  <a:solidFill>
                    <a:srgbClr val="138A7E"/>
                  </a:solidFill>
                  <a:latin typeface="Arial"/>
                  <a:ea typeface="Arial"/>
                  <a:cs typeface="Arial"/>
                  <a:sym typeface="Arial"/>
                </a:rPr>
                <a:t>Worker</a:t>
              </a:r>
              <a:endParaRPr/>
            </a:p>
          </p:txBody>
        </p:sp>
        <p:sp>
          <p:nvSpPr>
            <p:cNvPr id="275" name="Google Shape;275;p37"/>
            <p:cNvSpPr/>
            <p:nvPr/>
          </p:nvSpPr>
          <p:spPr>
            <a:xfrm>
              <a:off x="5938101" y="2015866"/>
              <a:ext cx="1042499" cy="440699"/>
            </a:xfrm>
            <a:prstGeom prst="roundRect">
              <a:avLst>
                <a:gd fmla="val 4579" name="adj"/>
              </a:avLst>
            </a:prstGeom>
            <a:solidFill>
              <a:srgbClr val="BFBFBF"/>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rgbClr val="138A7E"/>
                </a:buClr>
                <a:buFont typeface="Arial"/>
                <a:buNone/>
              </a:pPr>
              <a:r>
                <a:rPr b="1" i="0" lang="en-US" sz="1200" u="none" cap="none" strike="noStrike">
                  <a:solidFill>
                    <a:srgbClr val="138A7E"/>
                  </a:solidFill>
                  <a:latin typeface="Arial"/>
                  <a:ea typeface="Arial"/>
                  <a:cs typeface="Arial"/>
                  <a:sym typeface="Arial"/>
                </a:rPr>
                <a:t>NATS</a:t>
              </a:r>
              <a:endParaRPr/>
            </a:p>
          </p:txBody>
        </p:sp>
        <p:sp>
          <p:nvSpPr>
            <p:cNvPr id="276" name="Google Shape;276;p37"/>
            <p:cNvSpPr/>
            <p:nvPr/>
          </p:nvSpPr>
          <p:spPr>
            <a:xfrm>
              <a:off x="7380400" y="2015866"/>
              <a:ext cx="1042499" cy="440699"/>
            </a:xfrm>
            <a:prstGeom prst="roundRect">
              <a:avLst>
                <a:gd fmla="val 4579" name="adj"/>
              </a:avLst>
            </a:prstGeom>
            <a:solidFill>
              <a:srgbClr val="BFBFBF"/>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rgbClr val="138A7E"/>
                </a:buClr>
                <a:buFont typeface="Arial"/>
                <a:buNone/>
              </a:pPr>
              <a:r>
                <a:rPr b="1" i="0" lang="en-US" sz="1200" u="none" cap="none" strike="noStrike">
                  <a:solidFill>
                    <a:srgbClr val="138A7E"/>
                  </a:solidFill>
                  <a:latin typeface="Arial"/>
                  <a:ea typeface="Arial"/>
                  <a:cs typeface="Arial"/>
                  <a:sym typeface="Arial"/>
                </a:rPr>
                <a:t>Health Monitor</a:t>
              </a:r>
              <a:endParaRPr/>
            </a:p>
          </p:txBody>
        </p:sp>
        <p:sp>
          <p:nvSpPr>
            <p:cNvPr id="277" name="Google Shape;277;p37"/>
            <p:cNvSpPr/>
            <p:nvPr/>
          </p:nvSpPr>
          <p:spPr>
            <a:xfrm>
              <a:off x="4495798" y="2856359"/>
              <a:ext cx="1042499" cy="440699"/>
            </a:xfrm>
            <a:prstGeom prst="roundRect">
              <a:avLst>
                <a:gd fmla="val 4579" name="adj"/>
              </a:avLst>
            </a:prstGeom>
            <a:solidFill>
              <a:srgbClr val="BFBFBF"/>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rgbClr val="138A7E"/>
                </a:buClr>
                <a:buFont typeface="Arial"/>
                <a:buNone/>
              </a:pPr>
              <a:r>
                <a:rPr b="1" i="0" lang="en-US" sz="1200" u="none" cap="none" strike="noStrike">
                  <a:solidFill>
                    <a:srgbClr val="138A7E"/>
                  </a:solidFill>
                  <a:latin typeface="Arial"/>
                  <a:ea typeface="Arial"/>
                  <a:cs typeface="Arial"/>
                  <a:sym typeface="Arial"/>
                </a:rPr>
                <a:t>CPI</a:t>
              </a:r>
              <a:endParaRPr/>
            </a:p>
          </p:txBody>
        </p:sp>
        <p:sp>
          <p:nvSpPr>
            <p:cNvPr id="278" name="Google Shape;278;p37"/>
            <p:cNvSpPr/>
            <p:nvPr/>
          </p:nvSpPr>
          <p:spPr>
            <a:xfrm>
              <a:off x="5938101" y="1175374"/>
              <a:ext cx="1042499" cy="440699"/>
            </a:xfrm>
            <a:prstGeom prst="roundRect">
              <a:avLst>
                <a:gd fmla="val 4579" name="adj"/>
              </a:avLst>
            </a:prstGeom>
            <a:solidFill>
              <a:srgbClr val="BFBFBF"/>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rgbClr val="138A7E"/>
                </a:buClr>
                <a:buFont typeface="Arial"/>
                <a:buNone/>
              </a:pPr>
              <a:r>
                <a:rPr b="1" i="0" lang="en-US" sz="1200" u="none" cap="none" strike="noStrike">
                  <a:solidFill>
                    <a:srgbClr val="138A7E"/>
                  </a:solidFill>
                  <a:latin typeface="Arial"/>
                  <a:ea typeface="Arial"/>
                  <a:cs typeface="Arial"/>
                  <a:sym typeface="Arial"/>
                </a:rPr>
                <a:t>Director</a:t>
              </a:r>
              <a:endParaRPr/>
            </a:p>
          </p:txBody>
        </p:sp>
        <p:sp>
          <p:nvSpPr>
            <p:cNvPr id="279" name="Google Shape;279;p37"/>
            <p:cNvSpPr/>
            <p:nvPr/>
          </p:nvSpPr>
          <p:spPr>
            <a:xfrm>
              <a:off x="6014301" y="1279391"/>
              <a:ext cx="199198" cy="265800"/>
            </a:xfrm>
            <a:custGeom>
              <a:rect b="b" l="l" r="r" t="t"/>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sp>
          <p:nvSpPr>
            <p:cNvPr id="280" name="Google Shape;280;p37"/>
            <p:cNvSpPr/>
            <p:nvPr/>
          </p:nvSpPr>
          <p:spPr>
            <a:xfrm>
              <a:off x="4505651" y="1175374"/>
              <a:ext cx="1042499" cy="440699"/>
            </a:xfrm>
            <a:prstGeom prst="roundRect">
              <a:avLst>
                <a:gd fmla="val 4579" name="adj"/>
              </a:avLst>
            </a:prstGeom>
            <a:solidFill>
              <a:srgbClr val="BFBFBF"/>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chemeClr val="accent1"/>
                </a:buClr>
                <a:buFont typeface="Arial"/>
                <a:buNone/>
              </a:pPr>
              <a:r>
                <a:rPr b="1" i="0" lang="en-US" sz="1200" u="none" cap="none" strike="noStrike">
                  <a:solidFill>
                    <a:schemeClr val="accent1"/>
                  </a:solidFill>
                  <a:latin typeface="Arial"/>
                  <a:ea typeface="Arial"/>
                  <a:cs typeface="Arial"/>
                  <a:sym typeface="Arial"/>
                </a:rPr>
                <a:t>CLI</a:t>
              </a:r>
              <a:endParaRPr/>
            </a:p>
          </p:txBody>
        </p:sp>
        <p:sp>
          <p:nvSpPr>
            <p:cNvPr id="281" name="Google Shape;281;p37"/>
            <p:cNvSpPr/>
            <p:nvPr/>
          </p:nvSpPr>
          <p:spPr>
            <a:xfrm>
              <a:off x="5331217" y="2896334"/>
              <a:ext cx="3626998" cy="16566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sp>
          <p:nvSpPr>
            <p:cNvPr id="282" name="Google Shape;282;p37"/>
            <p:cNvSpPr/>
            <p:nvPr/>
          </p:nvSpPr>
          <p:spPr>
            <a:xfrm>
              <a:off x="6169417" y="2997334"/>
              <a:ext cx="2685600" cy="14415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grpSp>
          <p:nvGrpSpPr>
            <p:cNvPr id="283" name="Google Shape;283;p37"/>
            <p:cNvGrpSpPr/>
            <p:nvPr/>
          </p:nvGrpSpPr>
          <p:grpSpPr>
            <a:xfrm>
              <a:off x="6702816" y="2615930"/>
              <a:ext cx="1760518" cy="1612099"/>
              <a:chOff x="6543472" y="2685770"/>
              <a:chExt cx="1760518" cy="1612099"/>
            </a:xfrm>
          </p:grpSpPr>
          <p:grpSp>
            <p:nvGrpSpPr>
              <p:cNvPr id="284" name="Google Shape;284;p37"/>
              <p:cNvGrpSpPr/>
              <p:nvPr/>
            </p:nvGrpSpPr>
            <p:grpSpPr>
              <a:xfrm>
                <a:off x="6543472" y="2969161"/>
                <a:ext cx="1757094" cy="1328708"/>
                <a:chOff x="3740682" y="2800349"/>
                <a:chExt cx="1757094" cy="1328708"/>
              </a:xfrm>
            </p:grpSpPr>
            <p:pic>
              <p:nvPicPr>
                <p:cNvPr id="285" name="Google Shape;285;p37"/>
                <p:cNvPicPr preferRelativeResize="0"/>
                <p:nvPr/>
              </p:nvPicPr>
              <p:blipFill rotWithShape="1">
                <a:blip r:embed="rId3">
                  <a:alphaModFix/>
                </a:blip>
                <a:srcRect b="0" l="0" r="0" t="0"/>
                <a:stretch/>
              </p:blipFill>
              <p:spPr>
                <a:xfrm>
                  <a:off x="3740682" y="2800349"/>
                  <a:ext cx="478500" cy="560700"/>
                </a:xfrm>
                <a:prstGeom prst="rect">
                  <a:avLst/>
                </a:prstGeom>
                <a:noFill/>
                <a:ln>
                  <a:noFill/>
                </a:ln>
              </p:spPr>
            </p:pic>
            <p:pic>
              <p:nvPicPr>
                <p:cNvPr id="286" name="Google Shape;286;p37"/>
                <p:cNvPicPr preferRelativeResize="0"/>
                <p:nvPr/>
              </p:nvPicPr>
              <p:blipFill rotWithShape="1">
                <a:blip r:embed="rId3">
                  <a:alphaModFix/>
                </a:blip>
                <a:srcRect b="0" l="0" r="0" t="0"/>
                <a:stretch/>
              </p:blipFill>
              <p:spPr>
                <a:xfrm>
                  <a:off x="3996403" y="2953950"/>
                  <a:ext cx="478500" cy="560700"/>
                </a:xfrm>
                <a:prstGeom prst="rect">
                  <a:avLst/>
                </a:prstGeom>
                <a:noFill/>
                <a:ln>
                  <a:noFill/>
                </a:ln>
              </p:spPr>
            </p:pic>
            <p:pic>
              <p:nvPicPr>
                <p:cNvPr id="287" name="Google Shape;287;p37"/>
                <p:cNvPicPr preferRelativeResize="0"/>
                <p:nvPr/>
              </p:nvPicPr>
              <p:blipFill rotWithShape="1">
                <a:blip r:embed="rId3">
                  <a:alphaModFix/>
                </a:blip>
                <a:srcRect b="0" l="0" r="0" t="0"/>
                <a:stretch/>
              </p:blipFill>
              <p:spPr>
                <a:xfrm>
                  <a:off x="4252121" y="3107551"/>
                  <a:ext cx="478500" cy="560700"/>
                </a:xfrm>
                <a:prstGeom prst="rect">
                  <a:avLst/>
                </a:prstGeom>
                <a:noFill/>
                <a:ln>
                  <a:noFill/>
                </a:ln>
              </p:spPr>
            </p:pic>
            <p:pic>
              <p:nvPicPr>
                <p:cNvPr id="288" name="Google Shape;288;p37"/>
                <p:cNvPicPr preferRelativeResize="0"/>
                <p:nvPr/>
              </p:nvPicPr>
              <p:blipFill rotWithShape="1">
                <a:blip r:embed="rId3">
                  <a:alphaModFix/>
                </a:blip>
                <a:srcRect b="0" l="0" r="0" t="0"/>
                <a:stretch/>
              </p:blipFill>
              <p:spPr>
                <a:xfrm>
                  <a:off x="4507841" y="3261155"/>
                  <a:ext cx="478500" cy="560700"/>
                </a:xfrm>
                <a:prstGeom prst="rect">
                  <a:avLst/>
                </a:prstGeom>
                <a:noFill/>
                <a:ln>
                  <a:noFill/>
                </a:ln>
              </p:spPr>
            </p:pic>
            <p:pic>
              <p:nvPicPr>
                <p:cNvPr id="289" name="Google Shape;289;p37"/>
                <p:cNvPicPr preferRelativeResize="0"/>
                <p:nvPr/>
              </p:nvPicPr>
              <p:blipFill rotWithShape="1">
                <a:blip r:embed="rId3">
                  <a:alphaModFix/>
                </a:blip>
                <a:srcRect b="0" l="0" r="0" t="0"/>
                <a:stretch/>
              </p:blipFill>
              <p:spPr>
                <a:xfrm>
                  <a:off x="4763560" y="3414757"/>
                  <a:ext cx="478500" cy="560700"/>
                </a:xfrm>
                <a:prstGeom prst="rect">
                  <a:avLst/>
                </a:prstGeom>
                <a:noFill/>
                <a:ln>
                  <a:noFill/>
                </a:ln>
              </p:spPr>
            </p:pic>
            <p:pic>
              <p:nvPicPr>
                <p:cNvPr id="290" name="Google Shape;290;p37"/>
                <p:cNvPicPr preferRelativeResize="0"/>
                <p:nvPr/>
              </p:nvPicPr>
              <p:blipFill rotWithShape="1">
                <a:blip r:embed="rId3">
                  <a:alphaModFix/>
                </a:blip>
                <a:srcRect b="0" l="0" r="0" t="0"/>
                <a:stretch/>
              </p:blipFill>
              <p:spPr>
                <a:xfrm>
                  <a:off x="5019276" y="3568357"/>
                  <a:ext cx="478500" cy="560700"/>
                </a:xfrm>
                <a:prstGeom prst="rect">
                  <a:avLst/>
                </a:prstGeom>
                <a:noFill/>
                <a:ln>
                  <a:noFill/>
                </a:ln>
              </p:spPr>
            </p:pic>
          </p:grpSp>
          <p:grpSp>
            <p:nvGrpSpPr>
              <p:cNvPr id="291" name="Google Shape;291;p37"/>
              <p:cNvGrpSpPr/>
              <p:nvPr/>
            </p:nvGrpSpPr>
            <p:grpSpPr>
              <a:xfrm>
                <a:off x="6546896" y="2685770"/>
                <a:ext cx="1757094" cy="1328708"/>
                <a:chOff x="3740682" y="2800349"/>
                <a:chExt cx="1757094" cy="1328708"/>
              </a:xfrm>
            </p:grpSpPr>
            <p:pic>
              <p:nvPicPr>
                <p:cNvPr id="292" name="Google Shape;292;p37"/>
                <p:cNvPicPr preferRelativeResize="0"/>
                <p:nvPr/>
              </p:nvPicPr>
              <p:blipFill rotWithShape="1">
                <a:blip r:embed="rId3">
                  <a:alphaModFix/>
                </a:blip>
                <a:srcRect b="0" l="0" r="0" t="0"/>
                <a:stretch/>
              </p:blipFill>
              <p:spPr>
                <a:xfrm>
                  <a:off x="3740682" y="2800349"/>
                  <a:ext cx="478500" cy="560700"/>
                </a:xfrm>
                <a:prstGeom prst="rect">
                  <a:avLst/>
                </a:prstGeom>
                <a:noFill/>
                <a:ln>
                  <a:noFill/>
                </a:ln>
              </p:spPr>
            </p:pic>
            <p:pic>
              <p:nvPicPr>
                <p:cNvPr id="293" name="Google Shape;293;p37"/>
                <p:cNvPicPr preferRelativeResize="0"/>
                <p:nvPr/>
              </p:nvPicPr>
              <p:blipFill rotWithShape="1">
                <a:blip r:embed="rId3">
                  <a:alphaModFix/>
                </a:blip>
                <a:srcRect b="0" l="0" r="0" t="0"/>
                <a:stretch/>
              </p:blipFill>
              <p:spPr>
                <a:xfrm>
                  <a:off x="3996403" y="2953950"/>
                  <a:ext cx="478500" cy="560700"/>
                </a:xfrm>
                <a:prstGeom prst="rect">
                  <a:avLst/>
                </a:prstGeom>
                <a:noFill/>
                <a:ln>
                  <a:noFill/>
                </a:ln>
              </p:spPr>
            </p:pic>
            <p:pic>
              <p:nvPicPr>
                <p:cNvPr id="294" name="Google Shape;294;p37"/>
                <p:cNvPicPr preferRelativeResize="0"/>
                <p:nvPr/>
              </p:nvPicPr>
              <p:blipFill rotWithShape="1">
                <a:blip r:embed="rId3">
                  <a:alphaModFix/>
                </a:blip>
                <a:srcRect b="0" l="0" r="0" t="0"/>
                <a:stretch/>
              </p:blipFill>
              <p:spPr>
                <a:xfrm>
                  <a:off x="4252121" y="3107551"/>
                  <a:ext cx="478500" cy="560700"/>
                </a:xfrm>
                <a:prstGeom prst="rect">
                  <a:avLst/>
                </a:prstGeom>
                <a:noFill/>
                <a:ln>
                  <a:noFill/>
                </a:ln>
              </p:spPr>
            </p:pic>
            <p:pic>
              <p:nvPicPr>
                <p:cNvPr id="295" name="Google Shape;295;p37"/>
                <p:cNvPicPr preferRelativeResize="0"/>
                <p:nvPr/>
              </p:nvPicPr>
              <p:blipFill rotWithShape="1">
                <a:blip r:embed="rId3">
                  <a:alphaModFix/>
                </a:blip>
                <a:srcRect b="0" l="0" r="0" t="0"/>
                <a:stretch/>
              </p:blipFill>
              <p:spPr>
                <a:xfrm>
                  <a:off x="4507841" y="3261155"/>
                  <a:ext cx="478500" cy="560700"/>
                </a:xfrm>
                <a:prstGeom prst="rect">
                  <a:avLst/>
                </a:prstGeom>
                <a:noFill/>
                <a:ln>
                  <a:noFill/>
                </a:ln>
              </p:spPr>
            </p:pic>
            <p:pic>
              <p:nvPicPr>
                <p:cNvPr id="296" name="Google Shape;296;p37"/>
                <p:cNvPicPr preferRelativeResize="0"/>
                <p:nvPr/>
              </p:nvPicPr>
              <p:blipFill rotWithShape="1">
                <a:blip r:embed="rId3">
                  <a:alphaModFix/>
                </a:blip>
                <a:srcRect b="0" l="0" r="0" t="0"/>
                <a:stretch/>
              </p:blipFill>
              <p:spPr>
                <a:xfrm>
                  <a:off x="4763560" y="3414757"/>
                  <a:ext cx="478500" cy="560700"/>
                </a:xfrm>
                <a:prstGeom prst="rect">
                  <a:avLst/>
                </a:prstGeom>
                <a:noFill/>
                <a:ln>
                  <a:noFill/>
                </a:ln>
              </p:spPr>
            </p:pic>
            <p:pic>
              <p:nvPicPr>
                <p:cNvPr id="297" name="Google Shape;297;p37"/>
                <p:cNvPicPr preferRelativeResize="0"/>
                <p:nvPr/>
              </p:nvPicPr>
              <p:blipFill rotWithShape="1">
                <a:blip r:embed="rId3">
                  <a:alphaModFix/>
                </a:blip>
                <a:srcRect b="0" l="0" r="0" t="0"/>
                <a:stretch/>
              </p:blipFill>
              <p:spPr>
                <a:xfrm>
                  <a:off x="5019276" y="3568357"/>
                  <a:ext cx="478500" cy="560700"/>
                </a:xfrm>
                <a:prstGeom prst="rect">
                  <a:avLst/>
                </a:prstGeom>
                <a:noFill/>
                <a:ln>
                  <a:noFill/>
                </a:ln>
              </p:spPr>
            </p:pic>
          </p:grpSp>
        </p:grpSp>
        <p:sp>
          <p:nvSpPr>
            <p:cNvPr id="298" name="Google Shape;298;p37"/>
            <p:cNvSpPr/>
            <p:nvPr/>
          </p:nvSpPr>
          <p:spPr>
            <a:xfrm>
              <a:off x="5197584" y="4120144"/>
              <a:ext cx="1760954" cy="280500"/>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Font typeface="Arial"/>
                <a:buNone/>
              </a:pPr>
              <a:r>
                <a:rPr b="0" i="0" lang="en-US" sz="1600" u="none" cap="none" strike="noStrike">
                  <a:solidFill>
                    <a:srgbClr val="262626"/>
                  </a:solidFill>
                  <a:latin typeface="Arial"/>
                  <a:ea typeface="Arial"/>
                  <a:cs typeface="Arial"/>
                  <a:sym typeface="Arial"/>
                </a:rPr>
                <a:t>Outer shell</a:t>
              </a:r>
              <a:endParaRPr/>
            </a:p>
          </p:txBody>
        </p:sp>
        <p:sp>
          <p:nvSpPr>
            <p:cNvPr id="299" name="Google Shape;299;p37"/>
            <p:cNvSpPr/>
            <p:nvPr/>
          </p:nvSpPr>
          <p:spPr>
            <a:xfrm>
              <a:off x="5197582" y="3739145"/>
              <a:ext cx="1658795" cy="280500"/>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a:ea typeface="Arial"/>
                  <a:cs typeface="Arial"/>
                  <a:sym typeface="Arial"/>
                </a:rPr>
                <a:t>Inner shell</a:t>
              </a:r>
              <a:endParaRPr/>
            </a:p>
          </p:txBody>
        </p:sp>
        <p:sp>
          <p:nvSpPr>
            <p:cNvPr id="300" name="Google Shape;300;p37"/>
            <p:cNvSpPr txBox="1"/>
            <p:nvPr/>
          </p:nvSpPr>
          <p:spPr>
            <a:xfrm>
              <a:off x="6980599" y="3878817"/>
              <a:ext cx="1019385"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600" u="none" cap="none" strike="noStrike">
                  <a:solidFill>
                    <a:srgbClr val="138A7E"/>
                  </a:solidFill>
                  <a:latin typeface="Arial"/>
                  <a:ea typeface="Arial"/>
                  <a:cs typeface="Arial"/>
                  <a:sym typeface="Arial"/>
                </a:rPr>
                <a:t>Agents</a:t>
              </a:r>
              <a:endParaRPr/>
            </a:p>
          </p:txBody>
        </p:sp>
        <p:sp>
          <p:nvSpPr>
            <p:cNvPr id="301" name="Google Shape;301;p37"/>
            <p:cNvSpPr/>
            <p:nvPr/>
          </p:nvSpPr>
          <p:spPr>
            <a:xfrm>
              <a:off x="5294626" y="439062"/>
              <a:ext cx="206699" cy="215700"/>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sp>
          <p:nvSpPr>
            <p:cNvPr id="302" name="Google Shape;302;p37"/>
            <p:cNvSpPr/>
            <p:nvPr/>
          </p:nvSpPr>
          <p:spPr>
            <a:xfrm rot="-10343478">
              <a:off x="5985580" y="2135577"/>
              <a:ext cx="242434" cy="213966"/>
            </a:xfrm>
            <a:custGeom>
              <a:rect b="b" l="l" r="r" t="t"/>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sp>
          <p:nvSpPr>
            <p:cNvPr id="303" name="Google Shape;303;p37"/>
            <p:cNvSpPr/>
            <p:nvPr/>
          </p:nvSpPr>
          <p:spPr>
            <a:xfrm>
              <a:off x="4554219" y="1310525"/>
              <a:ext cx="233698" cy="186300"/>
            </a:xfrm>
            <a:custGeom>
              <a:rect b="b" l="l" r="r" t="t"/>
              <a:pathLst>
                <a:path extrusionOk="0" h="120000" w="12000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sp>
          <p:nvSpPr>
            <p:cNvPr id="304" name="Google Shape;304;p37"/>
            <p:cNvSpPr/>
            <p:nvPr/>
          </p:nvSpPr>
          <p:spPr>
            <a:xfrm>
              <a:off x="7434320" y="2156791"/>
              <a:ext cx="179999" cy="158700"/>
            </a:xfrm>
            <a:prstGeom prst="hear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sp>
          <p:nvSpPr>
            <p:cNvPr id="305" name="Google Shape;305;p37"/>
            <p:cNvSpPr/>
            <p:nvPr/>
          </p:nvSpPr>
          <p:spPr>
            <a:xfrm rot="-2700000">
              <a:off x="6727381" y="527614"/>
              <a:ext cx="153158" cy="153158"/>
            </a:xfrm>
            <a:prstGeom prst="teardrop">
              <a:avLst>
                <a:gd fmla="val 149574"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cxnSp>
          <p:nvCxnSpPr>
            <p:cNvPr id="306" name="Google Shape;306;p37"/>
            <p:cNvCxnSpPr>
              <a:stCxn id="272" idx="2"/>
              <a:endCxn id="273" idx="2"/>
            </p:cNvCxnSpPr>
            <p:nvPr/>
          </p:nvCxnSpPr>
          <p:spPr>
            <a:xfrm flipH="1" rot="-5400000">
              <a:off x="6459119" y="73130"/>
              <a:ext cx="600" cy="1405500"/>
            </a:xfrm>
            <a:prstGeom prst="bentConnector3">
              <a:avLst>
                <a:gd fmla="val -77897932" name="adj1"/>
              </a:avLst>
            </a:prstGeom>
            <a:noFill/>
            <a:ln cap="flat" cmpd="sng" w="19050">
              <a:solidFill>
                <a:srgbClr val="7F7F7F"/>
              </a:solidFill>
              <a:prstDash val="solid"/>
              <a:round/>
              <a:headEnd len="sm" w="sm" type="none"/>
              <a:tailEnd len="sm" w="sm" type="none"/>
            </a:ln>
          </p:spPr>
        </p:cxnSp>
        <p:cxnSp>
          <p:nvCxnSpPr>
            <p:cNvPr id="307" name="Google Shape;307;p37"/>
            <p:cNvCxnSpPr>
              <a:stCxn id="278" idx="0"/>
            </p:cNvCxnSpPr>
            <p:nvPr/>
          </p:nvCxnSpPr>
          <p:spPr>
            <a:xfrm rot="10800000">
              <a:off x="6459351" y="997174"/>
              <a:ext cx="0" cy="178200"/>
            </a:xfrm>
            <a:prstGeom prst="straightConnector1">
              <a:avLst/>
            </a:prstGeom>
            <a:noFill/>
            <a:ln cap="flat" cmpd="sng" w="19050">
              <a:solidFill>
                <a:srgbClr val="7F7F7F"/>
              </a:solidFill>
              <a:prstDash val="solid"/>
              <a:round/>
              <a:headEnd len="sm" w="sm" type="none"/>
              <a:tailEnd len="sm" w="sm" type="none"/>
            </a:ln>
          </p:spPr>
        </p:cxnSp>
        <p:cxnSp>
          <p:nvCxnSpPr>
            <p:cNvPr id="308" name="Google Shape;308;p37"/>
            <p:cNvCxnSpPr>
              <a:stCxn id="280" idx="1"/>
            </p:cNvCxnSpPr>
            <p:nvPr/>
          </p:nvCxnSpPr>
          <p:spPr>
            <a:xfrm rot="10800000">
              <a:off x="3819551" y="1395724"/>
              <a:ext cx="686100" cy="0"/>
            </a:xfrm>
            <a:prstGeom prst="straightConnector1">
              <a:avLst/>
            </a:prstGeom>
            <a:noFill/>
            <a:ln cap="flat" cmpd="sng" w="19050">
              <a:solidFill>
                <a:srgbClr val="7F7F7F"/>
              </a:solidFill>
              <a:prstDash val="solid"/>
              <a:round/>
              <a:headEnd len="sm" w="sm" type="none"/>
              <a:tailEnd len="sm" w="sm" type="none"/>
            </a:ln>
          </p:spPr>
        </p:cxnSp>
        <p:pic>
          <p:nvPicPr>
            <p:cNvPr id="309" name="Google Shape;309;p37"/>
            <p:cNvPicPr preferRelativeResize="0"/>
            <p:nvPr/>
          </p:nvPicPr>
          <p:blipFill rotWithShape="1">
            <a:blip r:embed="rId4">
              <a:alphaModFix/>
            </a:blip>
            <a:srcRect b="0" l="0" r="0" t="0"/>
            <a:stretch/>
          </p:blipFill>
          <p:spPr>
            <a:xfrm>
              <a:off x="3600450" y="971550"/>
              <a:ext cx="438299" cy="776399"/>
            </a:xfrm>
            <a:prstGeom prst="rect">
              <a:avLst/>
            </a:prstGeom>
            <a:noFill/>
            <a:ln>
              <a:noFill/>
            </a:ln>
          </p:spPr>
        </p:pic>
        <p:cxnSp>
          <p:nvCxnSpPr>
            <p:cNvPr id="310" name="Google Shape;310;p37"/>
            <p:cNvCxnSpPr>
              <a:stCxn id="280" idx="3"/>
              <a:endCxn id="278" idx="1"/>
            </p:cNvCxnSpPr>
            <p:nvPr/>
          </p:nvCxnSpPr>
          <p:spPr>
            <a:xfrm>
              <a:off x="5548150" y="1395724"/>
              <a:ext cx="390000" cy="0"/>
            </a:xfrm>
            <a:prstGeom prst="straightConnector1">
              <a:avLst/>
            </a:prstGeom>
            <a:noFill/>
            <a:ln cap="flat" cmpd="sng" w="19050">
              <a:solidFill>
                <a:srgbClr val="7F7F7F"/>
              </a:solidFill>
              <a:prstDash val="solid"/>
              <a:round/>
              <a:headEnd len="sm" w="sm" type="none"/>
              <a:tailEnd len="sm" w="sm" type="none"/>
            </a:ln>
          </p:spPr>
        </p:cxnSp>
        <p:cxnSp>
          <p:nvCxnSpPr>
            <p:cNvPr id="311" name="Google Shape;311;p37"/>
            <p:cNvCxnSpPr>
              <a:stCxn id="278" idx="2"/>
              <a:endCxn id="275" idx="0"/>
            </p:cNvCxnSpPr>
            <p:nvPr/>
          </p:nvCxnSpPr>
          <p:spPr>
            <a:xfrm>
              <a:off x="6459351" y="1616073"/>
              <a:ext cx="0" cy="399900"/>
            </a:xfrm>
            <a:prstGeom prst="straightConnector1">
              <a:avLst/>
            </a:prstGeom>
            <a:noFill/>
            <a:ln cap="flat" cmpd="sng" w="19050">
              <a:solidFill>
                <a:srgbClr val="7F7F7F"/>
              </a:solidFill>
              <a:prstDash val="solid"/>
              <a:round/>
              <a:headEnd len="sm" w="sm" type="none"/>
              <a:tailEnd len="sm" w="sm" type="none"/>
            </a:ln>
          </p:spPr>
        </p:cxnSp>
        <p:cxnSp>
          <p:nvCxnSpPr>
            <p:cNvPr id="312" name="Google Shape;312;p37"/>
            <p:cNvCxnSpPr>
              <a:stCxn id="275" idx="3"/>
              <a:endCxn id="276" idx="1"/>
            </p:cNvCxnSpPr>
            <p:nvPr/>
          </p:nvCxnSpPr>
          <p:spPr>
            <a:xfrm>
              <a:off x="6980600" y="2236216"/>
              <a:ext cx="399900" cy="0"/>
            </a:xfrm>
            <a:prstGeom prst="straightConnector1">
              <a:avLst/>
            </a:prstGeom>
            <a:noFill/>
            <a:ln cap="flat" cmpd="sng" w="19050">
              <a:solidFill>
                <a:srgbClr val="7F7F7F"/>
              </a:solidFill>
              <a:prstDash val="solid"/>
              <a:round/>
              <a:headEnd len="sm" w="sm" type="none"/>
              <a:tailEnd len="sm" w="sm" type="none"/>
            </a:ln>
          </p:spPr>
        </p:cxnSp>
        <p:cxnSp>
          <p:nvCxnSpPr>
            <p:cNvPr id="313" name="Google Shape;313;p37"/>
            <p:cNvCxnSpPr>
              <a:stCxn id="274" idx="2"/>
              <a:endCxn id="277" idx="0"/>
            </p:cNvCxnSpPr>
            <p:nvPr/>
          </p:nvCxnSpPr>
          <p:spPr>
            <a:xfrm>
              <a:off x="5017050" y="2456565"/>
              <a:ext cx="0" cy="399900"/>
            </a:xfrm>
            <a:prstGeom prst="straightConnector1">
              <a:avLst/>
            </a:prstGeom>
            <a:noFill/>
            <a:ln cap="flat" cmpd="sng" w="19050">
              <a:solidFill>
                <a:srgbClr val="7F7F7F"/>
              </a:solidFill>
              <a:prstDash val="solid"/>
              <a:round/>
              <a:headEnd len="sm" w="sm" type="none"/>
              <a:tailEnd len="sm" w="sm" type="none"/>
            </a:ln>
          </p:spPr>
        </p:cxnSp>
        <p:cxnSp>
          <p:nvCxnSpPr>
            <p:cNvPr id="314" name="Google Shape;314;p37"/>
            <p:cNvCxnSpPr>
              <a:stCxn id="275" idx="2"/>
              <a:endCxn id="292" idx="1"/>
            </p:cNvCxnSpPr>
            <p:nvPr/>
          </p:nvCxnSpPr>
          <p:spPr>
            <a:xfrm flipH="1" rot="-5400000">
              <a:off x="6362901" y="2553015"/>
              <a:ext cx="439800" cy="246900"/>
            </a:xfrm>
            <a:prstGeom prst="bentConnector2">
              <a:avLst/>
            </a:prstGeom>
            <a:noFill/>
            <a:ln cap="flat" cmpd="sng" w="19050">
              <a:solidFill>
                <a:srgbClr val="7F7F7F"/>
              </a:solidFill>
              <a:prstDash val="solid"/>
              <a:round/>
              <a:headEnd len="sm" w="sm" type="none"/>
              <a:tailEnd len="sm" w="sm" type="none"/>
            </a:ln>
          </p:spPr>
        </p:cxnSp>
        <p:cxnSp>
          <p:nvCxnSpPr>
            <p:cNvPr id="315" name="Google Shape;315;p37"/>
            <p:cNvCxnSpPr>
              <a:stCxn id="277" idx="3"/>
            </p:cNvCxnSpPr>
            <p:nvPr/>
          </p:nvCxnSpPr>
          <p:spPr>
            <a:xfrm>
              <a:off x="5538297" y="3076708"/>
              <a:ext cx="1167900" cy="0"/>
            </a:xfrm>
            <a:prstGeom prst="straightConnector1">
              <a:avLst/>
            </a:prstGeom>
            <a:noFill/>
            <a:ln cap="flat" cmpd="sng" w="19050">
              <a:solidFill>
                <a:srgbClr val="7F7F7F"/>
              </a:solidFill>
              <a:prstDash val="solid"/>
              <a:round/>
              <a:headEnd len="sm" w="sm" type="none"/>
              <a:tailEnd len="sm" w="sm" type="none"/>
            </a:ln>
          </p:spPr>
        </p:cxnSp>
        <p:cxnSp>
          <p:nvCxnSpPr>
            <p:cNvPr id="316" name="Google Shape;316;p37"/>
            <p:cNvCxnSpPr>
              <a:stCxn id="273" idx="3"/>
              <a:endCxn id="297" idx="3"/>
            </p:cNvCxnSpPr>
            <p:nvPr/>
          </p:nvCxnSpPr>
          <p:spPr>
            <a:xfrm>
              <a:off x="7683280" y="555231"/>
              <a:ext cx="780000" cy="3109200"/>
            </a:xfrm>
            <a:prstGeom prst="bentConnector3">
              <a:avLst>
                <a:gd fmla="val 233698" name="adj1"/>
              </a:avLst>
            </a:prstGeom>
            <a:noFill/>
            <a:ln cap="flat" cmpd="sng" w="19050">
              <a:solidFill>
                <a:srgbClr val="7F7F7F"/>
              </a:solidFill>
              <a:prstDash val="solid"/>
              <a:round/>
              <a:headEnd len="sm" w="sm" type="none"/>
              <a:tailEnd len="sm" w="sm" type="none"/>
            </a:ln>
          </p:spPr>
        </p:cxnSp>
        <p:cxnSp>
          <p:nvCxnSpPr>
            <p:cNvPr id="317" name="Google Shape;317;p37"/>
            <p:cNvCxnSpPr/>
            <p:nvPr/>
          </p:nvCxnSpPr>
          <p:spPr>
            <a:xfrm flipH="1" rot="10800000">
              <a:off x="5017041" y="1816066"/>
              <a:ext cx="1442400" cy="199800"/>
            </a:xfrm>
            <a:prstGeom prst="bentConnector2">
              <a:avLst/>
            </a:prstGeom>
            <a:noFill/>
            <a:ln cap="flat" cmpd="sng" w="19050">
              <a:solidFill>
                <a:srgbClr val="7F7F7F"/>
              </a:solidFill>
              <a:prstDash val="solid"/>
              <a:round/>
              <a:headEnd len="sm" w="sm" type="none"/>
              <a:tailEnd len="sm" w="sm" type="none"/>
            </a:ln>
          </p:spPr>
        </p:cxnSp>
      </p:grpSp>
      <p:sp>
        <p:nvSpPr>
          <p:cNvPr id="318" name="Google Shape;318;p37"/>
          <p:cNvSpPr txBox="1"/>
          <p:nvPr>
            <p:ph idx="1" type="body"/>
          </p:nvPr>
        </p:nvSpPr>
        <p:spPr>
          <a:xfrm>
            <a:off x="174419" y="953887"/>
            <a:ext cx="4398604" cy="3592069"/>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Director</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DB</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Blobstore</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CLI</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Workers</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NATS</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Health Monitor</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CPI</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chemeClr val="lt1"/>
                </a:solidFill>
                <a:latin typeface="Arial"/>
                <a:ea typeface="Arial"/>
                <a:cs typeface="Arial"/>
                <a:sym typeface="Arial"/>
              </a:rPr>
              <a:t>Agents</a:t>
            </a:r>
            <a:endParaRPr/>
          </a:p>
        </p:txBody>
      </p:sp>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txBox="1"/>
          <p:nvPr>
            <p:ph type="title"/>
          </p:nvPr>
        </p:nvSpPr>
        <p:spPr>
          <a:xfrm>
            <a:off x="163517" y="320039"/>
            <a:ext cx="8742702" cy="36355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685D"/>
              </a:buClr>
              <a:buFont typeface="Arial"/>
              <a:buNone/>
            </a:pPr>
            <a:r>
              <a:rPr b="0" i="0" lang="en-US" sz="3200" u="none" cap="none" strike="noStrike">
                <a:solidFill>
                  <a:srgbClr val="00685D"/>
                </a:solidFill>
                <a:latin typeface="Arial"/>
                <a:ea typeface="Arial"/>
                <a:cs typeface="Arial"/>
                <a:sym typeface="Arial"/>
              </a:rPr>
              <a:t>BOSH: Cloud Provider Interface</a:t>
            </a:r>
            <a:endParaRPr/>
          </a:p>
        </p:txBody>
      </p:sp>
      <p:sp>
        <p:nvSpPr>
          <p:cNvPr id="324" name="Google Shape;324;p38"/>
          <p:cNvSpPr/>
          <p:nvPr/>
        </p:nvSpPr>
        <p:spPr>
          <a:xfrm>
            <a:off x="4785735" y="1554645"/>
            <a:ext cx="3785776" cy="2039100"/>
          </a:xfrm>
          <a:prstGeom prst="rect">
            <a:avLst/>
          </a:prstGeom>
          <a:solidFill>
            <a:schemeClr val="lt1">
              <a:alpha val="2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Source Sans Pro"/>
              <a:buNone/>
            </a:pPr>
            <a:r>
              <a:t/>
            </a:r>
            <a:endParaRPr b="0" i="0" sz="1800" u="none" cap="none" strike="noStrike">
              <a:solidFill>
                <a:schemeClr val="lt1"/>
              </a:solidFill>
              <a:latin typeface="Arial"/>
              <a:ea typeface="Arial"/>
              <a:cs typeface="Arial"/>
              <a:sym typeface="Arial"/>
            </a:endParaRPr>
          </a:p>
        </p:txBody>
      </p:sp>
      <p:pic>
        <p:nvPicPr>
          <p:cNvPr id="325" name="Google Shape;325;p38"/>
          <p:cNvPicPr preferRelativeResize="0"/>
          <p:nvPr/>
        </p:nvPicPr>
        <p:blipFill rotWithShape="1">
          <a:blip r:embed="rId3">
            <a:alphaModFix/>
          </a:blip>
          <a:srcRect b="0" l="0" r="0" t="0"/>
          <a:stretch/>
        </p:blipFill>
        <p:spPr>
          <a:xfrm>
            <a:off x="4793451" y="1562362"/>
            <a:ext cx="3785776" cy="2039100"/>
          </a:xfrm>
          <a:prstGeom prst="rect">
            <a:avLst/>
          </a:prstGeom>
          <a:noFill/>
          <a:ln>
            <a:noFill/>
          </a:ln>
        </p:spPr>
      </p:pic>
      <p:grpSp>
        <p:nvGrpSpPr>
          <p:cNvPr id="326" name="Google Shape;326;p38"/>
          <p:cNvGrpSpPr/>
          <p:nvPr/>
        </p:nvGrpSpPr>
        <p:grpSpPr>
          <a:xfrm>
            <a:off x="5187313" y="1644537"/>
            <a:ext cx="3120137" cy="1750853"/>
            <a:chOff x="5712882" y="1227137"/>
            <a:chExt cx="3120137" cy="2334471"/>
          </a:xfrm>
        </p:grpSpPr>
        <p:sp>
          <p:nvSpPr>
            <p:cNvPr id="327" name="Google Shape;327;p38"/>
            <p:cNvSpPr txBox="1"/>
            <p:nvPr/>
          </p:nvSpPr>
          <p:spPr>
            <a:xfrm>
              <a:off x="6272212" y="1227137"/>
              <a:ext cx="2122499" cy="460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rPr b="0" i="1" lang="en-US" sz="2400" u="none" cap="none" strike="noStrike">
                  <a:solidFill>
                    <a:srgbClr val="000000"/>
                  </a:solidFill>
                  <a:latin typeface="Arial"/>
                  <a:ea typeface="Arial"/>
                  <a:cs typeface="Arial"/>
                  <a:sym typeface="Arial"/>
                </a:rPr>
                <a:t>IaaS Neutral</a:t>
              </a:r>
              <a:endParaRPr/>
            </a:p>
          </p:txBody>
        </p:sp>
        <p:pic>
          <p:nvPicPr>
            <p:cNvPr id="328" name="Google Shape;328;p38"/>
            <p:cNvPicPr preferRelativeResize="0"/>
            <p:nvPr/>
          </p:nvPicPr>
          <p:blipFill rotWithShape="1">
            <a:blip r:embed="rId4">
              <a:alphaModFix/>
            </a:blip>
            <a:srcRect b="0" l="0" r="0" t="0"/>
            <a:stretch/>
          </p:blipFill>
          <p:spPr>
            <a:xfrm>
              <a:off x="5962650" y="2839900"/>
              <a:ext cx="1007398" cy="679200"/>
            </a:xfrm>
            <a:prstGeom prst="rect">
              <a:avLst/>
            </a:prstGeom>
            <a:noFill/>
            <a:ln>
              <a:noFill/>
            </a:ln>
          </p:spPr>
        </p:pic>
        <p:pic>
          <p:nvPicPr>
            <p:cNvPr id="329" name="Google Shape;329;p38"/>
            <p:cNvPicPr preferRelativeResize="0"/>
            <p:nvPr/>
          </p:nvPicPr>
          <p:blipFill rotWithShape="1">
            <a:blip r:embed="rId4">
              <a:alphaModFix/>
            </a:blip>
            <a:srcRect b="0" l="0" r="0" t="0"/>
            <a:stretch/>
          </p:blipFill>
          <p:spPr>
            <a:xfrm>
              <a:off x="5712882" y="1811200"/>
              <a:ext cx="1007398" cy="679200"/>
            </a:xfrm>
            <a:prstGeom prst="rect">
              <a:avLst/>
            </a:prstGeom>
            <a:noFill/>
            <a:ln>
              <a:noFill/>
            </a:ln>
          </p:spPr>
        </p:pic>
        <p:pic>
          <p:nvPicPr>
            <p:cNvPr id="330" name="Google Shape;330;p38"/>
            <p:cNvPicPr preferRelativeResize="0"/>
            <p:nvPr/>
          </p:nvPicPr>
          <p:blipFill rotWithShape="1">
            <a:blip r:embed="rId4">
              <a:alphaModFix/>
            </a:blip>
            <a:srcRect b="0" l="0" r="0" t="0"/>
            <a:stretch/>
          </p:blipFill>
          <p:spPr>
            <a:xfrm>
              <a:off x="7825621" y="2882408"/>
              <a:ext cx="1007398" cy="679200"/>
            </a:xfrm>
            <a:prstGeom prst="rect">
              <a:avLst/>
            </a:prstGeom>
            <a:noFill/>
            <a:ln>
              <a:noFill/>
            </a:ln>
          </p:spPr>
        </p:pic>
        <p:sp>
          <p:nvSpPr>
            <p:cNvPr id="331" name="Google Shape;331;p38"/>
            <p:cNvSpPr txBox="1"/>
            <p:nvPr/>
          </p:nvSpPr>
          <p:spPr>
            <a:xfrm>
              <a:off x="7944157" y="3095802"/>
              <a:ext cx="795900" cy="389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0" i="0" lang="en-US" sz="1300" u="none" cap="none" strike="noStrike">
                  <a:solidFill>
                    <a:srgbClr val="000000"/>
                  </a:solidFill>
                  <a:latin typeface="Arial"/>
                  <a:ea typeface="Arial"/>
                  <a:cs typeface="Arial"/>
                  <a:sym typeface="Arial"/>
                </a:rPr>
                <a:t>...ETC</a:t>
              </a:r>
              <a:endParaRPr/>
            </a:p>
          </p:txBody>
        </p:sp>
        <p:pic>
          <p:nvPicPr>
            <p:cNvPr id="332" name="Google Shape;332;p38"/>
            <p:cNvPicPr preferRelativeResize="0"/>
            <p:nvPr/>
          </p:nvPicPr>
          <p:blipFill rotWithShape="1">
            <a:blip r:embed="rId4">
              <a:alphaModFix/>
            </a:blip>
            <a:srcRect b="0" l="0" r="0" t="0"/>
            <a:stretch/>
          </p:blipFill>
          <p:spPr>
            <a:xfrm>
              <a:off x="7191375" y="1811200"/>
              <a:ext cx="1007398" cy="679200"/>
            </a:xfrm>
            <a:prstGeom prst="rect">
              <a:avLst/>
            </a:prstGeom>
            <a:noFill/>
            <a:ln>
              <a:noFill/>
            </a:ln>
          </p:spPr>
        </p:pic>
        <p:pic>
          <p:nvPicPr>
            <p:cNvPr id="333" name="Google Shape;333;p38"/>
            <p:cNvPicPr preferRelativeResize="0"/>
            <p:nvPr/>
          </p:nvPicPr>
          <p:blipFill rotWithShape="1">
            <a:blip r:embed="rId5">
              <a:alphaModFix/>
            </a:blip>
            <a:srcRect b="0" l="0" r="0" t="0"/>
            <a:stretch/>
          </p:blipFill>
          <p:spPr>
            <a:xfrm>
              <a:off x="5886450" y="2094850"/>
              <a:ext cx="719999" cy="181800"/>
            </a:xfrm>
            <a:prstGeom prst="rect">
              <a:avLst/>
            </a:prstGeom>
            <a:noFill/>
            <a:ln>
              <a:noFill/>
            </a:ln>
          </p:spPr>
        </p:pic>
        <p:pic>
          <p:nvPicPr>
            <p:cNvPr id="334" name="Google Shape;334;p38"/>
            <p:cNvPicPr preferRelativeResize="0"/>
            <p:nvPr/>
          </p:nvPicPr>
          <p:blipFill rotWithShape="1">
            <a:blip r:embed="rId6">
              <a:alphaModFix/>
            </a:blip>
            <a:srcRect b="0" l="0" r="0" t="0"/>
            <a:stretch/>
          </p:blipFill>
          <p:spPr>
            <a:xfrm>
              <a:off x="6146800" y="3079750"/>
              <a:ext cx="659999" cy="266698"/>
            </a:xfrm>
            <a:prstGeom prst="rect">
              <a:avLst/>
            </a:prstGeom>
            <a:noFill/>
            <a:ln>
              <a:noFill/>
            </a:ln>
          </p:spPr>
        </p:pic>
        <p:pic>
          <p:nvPicPr>
            <p:cNvPr id="335" name="Google Shape;335;p38"/>
            <p:cNvPicPr preferRelativeResize="0"/>
            <p:nvPr/>
          </p:nvPicPr>
          <p:blipFill rotWithShape="1">
            <a:blip r:embed="rId7">
              <a:alphaModFix/>
            </a:blip>
            <a:srcRect b="0" l="0" r="0" t="0"/>
            <a:stretch/>
          </p:blipFill>
          <p:spPr>
            <a:xfrm>
              <a:off x="7576450" y="2013043"/>
              <a:ext cx="344398" cy="355200"/>
            </a:xfrm>
            <a:prstGeom prst="rect">
              <a:avLst/>
            </a:prstGeom>
            <a:noFill/>
            <a:ln>
              <a:noFill/>
            </a:ln>
          </p:spPr>
        </p:pic>
      </p:grpSp>
      <p:pic>
        <p:nvPicPr>
          <p:cNvPr id="336" name="Google Shape;336;p38"/>
          <p:cNvPicPr preferRelativeResize="0"/>
          <p:nvPr/>
        </p:nvPicPr>
        <p:blipFill rotWithShape="1">
          <a:blip r:embed="rId4">
            <a:alphaModFix/>
          </a:blip>
          <a:srcRect b="0" l="0" r="0" t="0"/>
          <a:stretch/>
        </p:blipFill>
        <p:spPr>
          <a:xfrm>
            <a:off x="6411189" y="2599411"/>
            <a:ext cx="1007398" cy="509399"/>
          </a:xfrm>
          <a:prstGeom prst="rect">
            <a:avLst/>
          </a:prstGeom>
          <a:noFill/>
          <a:ln>
            <a:noFill/>
          </a:ln>
        </p:spPr>
      </p:pic>
      <p:pic>
        <p:nvPicPr>
          <p:cNvPr id="337" name="Google Shape;337;p38"/>
          <p:cNvPicPr preferRelativeResize="0"/>
          <p:nvPr/>
        </p:nvPicPr>
        <p:blipFill rotWithShape="1">
          <a:blip r:embed="rId8">
            <a:alphaModFix/>
          </a:blip>
          <a:srcRect b="0" l="0" r="0" t="0"/>
          <a:stretch/>
        </p:blipFill>
        <p:spPr>
          <a:xfrm>
            <a:off x="6785153" y="2704277"/>
            <a:ext cx="322666" cy="322666"/>
          </a:xfrm>
          <a:prstGeom prst="rect">
            <a:avLst/>
          </a:prstGeom>
          <a:noFill/>
          <a:ln>
            <a:noFill/>
          </a:ln>
        </p:spPr>
      </p:pic>
      <p:sp>
        <p:nvSpPr>
          <p:cNvPr id="338" name="Google Shape;338;p38"/>
          <p:cNvSpPr txBox="1"/>
          <p:nvPr/>
        </p:nvSpPr>
        <p:spPr>
          <a:xfrm>
            <a:off x="163517" y="895350"/>
            <a:ext cx="5246681" cy="35558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C95DD"/>
              </a:buClr>
              <a:buFont typeface="Arial"/>
              <a:buNone/>
            </a:pPr>
            <a:r>
              <a:rPr b="1" i="0" lang="en-US" sz="1500" u="none" cap="none" strike="noStrike">
                <a:solidFill>
                  <a:srgbClr val="F5F5F5"/>
                </a:solidFill>
                <a:latin typeface="Arial"/>
                <a:ea typeface="Arial"/>
                <a:cs typeface="Arial"/>
                <a:sym typeface="Arial"/>
              </a:rPr>
              <a:t>Stemcell</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create_stemcell(image, cloud_properties)</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delete_stemcell(stemcell_id)</a:t>
            </a:r>
            <a:endParaRPr/>
          </a:p>
          <a:p>
            <a:pPr indent="0" lvl="0" marL="0" marR="0" rtl="0" algn="l">
              <a:lnSpc>
                <a:spcPct val="100000"/>
              </a:lnSpc>
              <a:spcBef>
                <a:spcPts val="0"/>
              </a:spcBef>
              <a:spcAft>
                <a:spcPts val="0"/>
              </a:spcAft>
              <a:buClr>
                <a:srgbClr val="2C95DD"/>
              </a:buClr>
              <a:buFont typeface="Arial"/>
              <a:buNone/>
            </a:pPr>
            <a:r>
              <a:t/>
            </a:r>
            <a:endParaRPr b="0" i="0" sz="1500" u="none" cap="none" strike="noStrike">
              <a:solidFill>
                <a:srgbClr val="F5F5F5"/>
              </a:solidFill>
              <a:latin typeface="Arial"/>
              <a:ea typeface="Arial"/>
              <a:cs typeface="Arial"/>
              <a:sym typeface="Arial"/>
            </a:endParaRPr>
          </a:p>
          <a:p>
            <a:pPr indent="0" lvl="0" marL="0" marR="0" rtl="0" algn="l">
              <a:lnSpc>
                <a:spcPct val="100000"/>
              </a:lnSpc>
              <a:spcBef>
                <a:spcPts val="0"/>
              </a:spcBef>
              <a:spcAft>
                <a:spcPts val="0"/>
              </a:spcAft>
              <a:buClr>
                <a:srgbClr val="2C95DD"/>
              </a:buClr>
              <a:buFont typeface="Arial"/>
              <a:buNone/>
            </a:pPr>
            <a:r>
              <a:rPr b="1" i="0" lang="en-US" sz="1500" u="none" cap="none" strike="noStrike">
                <a:solidFill>
                  <a:srgbClr val="F5F5F5"/>
                </a:solidFill>
                <a:latin typeface="Arial"/>
                <a:ea typeface="Arial"/>
                <a:cs typeface="Arial"/>
                <a:sym typeface="Arial"/>
              </a:rPr>
              <a:t>VM</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create_vm(agent_id, stemcell_id, resource_pool, </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networks, disk_locality, env)</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delete_vm(vm_id)</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reboot_vm(vm_id)</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configure_networks(vm_id, networks)</a:t>
            </a:r>
            <a:endParaRPr/>
          </a:p>
          <a:p>
            <a:pPr indent="0" lvl="0" marL="0" marR="0" rtl="0" algn="l">
              <a:lnSpc>
                <a:spcPct val="100000"/>
              </a:lnSpc>
              <a:spcBef>
                <a:spcPts val="0"/>
              </a:spcBef>
              <a:spcAft>
                <a:spcPts val="0"/>
              </a:spcAft>
              <a:buClr>
                <a:srgbClr val="2C95DD"/>
              </a:buClr>
              <a:buFont typeface="Arial"/>
              <a:buNone/>
            </a:pPr>
            <a:r>
              <a:t/>
            </a:r>
            <a:endParaRPr b="0" i="0" sz="1500" u="none" cap="none" strike="noStrike">
              <a:solidFill>
                <a:srgbClr val="F5F5F5"/>
              </a:solidFill>
              <a:latin typeface="Arial"/>
              <a:ea typeface="Arial"/>
              <a:cs typeface="Arial"/>
              <a:sym typeface="Arial"/>
            </a:endParaRPr>
          </a:p>
          <a:p>
            <a:pPr indent="0" lvl="0" marL="0" marR="0" rtl="0" algn="l">
              <a:lnSpc>
                <a:spcPct val="100000"/>
              </a:lnSpc>
              <a:spcBef>
                <a:spcPts val="0"/>
              </a:spcBef>
              <a:spcAft>
                <a:spcPts val="0"/>
              </a:spcAft>
              <a:buClr>
                <a:srgbClr val="2C95DD"/>
              </a:buClr>
              <a:buFont typeface="Arial"/>
              <a:buNone/>
            </a:pPr>
            <a:r>
              <a:rPr b="1" i="0" lang="en-US" sz="1500" u="none" cap="none" strike="noStrike">
                <a:solidFill>
                  <a:srgbClr val="F5F5F5"/>
                </a:solidFill>
                <a:latin typeface="Arial"/>
                <a:ea typeface="Arial"/>
                <a:cs typeface="Arial"/>
                <a:sym typeface="Arial"/>
              </a:rPr>
              <a:t>Disk</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create_disk(size, vm_locality)</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delete_disk(disk_id)</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attach_disk(vm_id, disk_id)</a:t>
            </a:r>
            <a:endParaRPr/>
          </a:p>
          <a:p>
            <a:pPr indent="0" lvl="0" marL="0" marR="0" rtl="0" algn="l">
              <a:lnSpc>
                <a:spcPct val="100000"/>
              </a:lnSpc>
              <a:spcBef>
                <a:spcPts val="0"/>
              </a:spcBef>
              <a:spcAft>
                <a:spcPts val="0"/>
              </a:spcAft>
              <a:buClr>
                <a:srgbClr val="2C95DD"/>
              </a:buClr>
              <a:buFont typeface="Arial"/>
              <a:buNone/>
            </a:pPr>
            <a:r>
              <a:rPr b="0" i="0" lang="en-US" sz="1500" u="none" cap="none" strike="noStrike">
                <a:solidFill>
                  <a:srgbClr val="F5F5F5"/>
                </a:solidFill>
                <a:latin typeface="Arial"/>
                <a:ea typeface="Arial"/>
                <a:cs typeface="Arial"/>
                <a:sym typeface="Arial"/>
              </a:rPr>
              <a:t>  detach_disk(vm_id, disk_id)</a:t>
            </a:r>
            <a:endParaRPr/>
          </a:p>
          <a:p>
            <a:pPr indent="0" lvl="0" marL="0" marR="0" rtl="0" algn="l">
              <a:lnSpc>
                <a:spcPct val="100000"/>
              </a:lnSpc>
              <a:spcBef>
                <a:spcPts val="0"/>
              </a:spcBef>
              <a:spcAft>
                <a:spcPts val="0"/>
              </a:spcAft>
              <a:buClr>
                <a:srgbClr val="2C95DD"/>
              </a:buClr>
              <a:buFont typeface="Arial"/>
              <a:buNone/>
            </a:pPr>
            <a:r>
              <a:t/>
            </a:r>
            <a:endParaRPr b="0" i="0" sz="1500" u="none" cap="none" strike="noStrike">
              <a:solidFill>
                <a:srgbClr val="F5F5F5"/>
              </a:solidFill>
              <a:latin typeface="Arial"/>
              <a:ea typeface="Arial"/>
              <a:cs typeface="Arial"/>
              <a:sym typeface="Arial"/>
            </a:endParaRPr>
          </a:p>
        </p:txBody>
      </p:sp>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9"/>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344" name="Google Shape;344;p39"/>
          <p:cNvSpPr txBox="1"/>
          <p:nvPr/>
        </p:nvSpPr>
        <p:spPr>
          <a:xfrm>
            <a:off x="446036" y="1487155"/>
            <a:ext cx="4039778"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LAB:</a:t>
            </a:r>
            <a:endParaRPr/>
          </a:p>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Setting up a BOSH Director</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345" name="Google Shape;345;p39"/>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57199" y="320039"/>
            <a:ext cx="8229600" cy="36355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38A7E"/>
              </a:buClr>
              <a:buFont typeface="Arial"/>
              <a:buNone/>
            </a:pPr>
            <a:r>
              <a:rPr b="0" i="0" lang="en-US" sz="3200" u="none" cap="none" strike="noStrike">
                <a:solidFill>
                  <a:srgbClr val="138A7E"/>
                </a:solidFill>
                <a:latin typeface="Arial"/>
                <a:ea typeface="Arial"/>
                <a:cs typeface="Arial"/>
                <a:sym typeface="Arial"/>
              </a:rPr>
              <a:t>Agenda</a:t>
            </a:r>
            <a:endParaRPr/>
          </a:p>
        </p:txBody>
      </p:sp>
      <p:sp>
        <p:nvSpPr>
          <p:cNvPr id="133" name="Google Shape;133;p22"/>
          <p:cNvSpPr txBox="1"/>
          <p:nvPr>
            <p:ph idx="1" type="body"/>
          </p:nvPr>
        </p:nvSpPr>
        <p:spPr>
          <a:xfrm>
            <a:off x="457199" y="1108074"/>
            <a:ext cx="8545964" cy="327300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Introductions, Goals and Rules</a:t>
            </a:r>
            <a:endParaRPr/>
          </a:p>
          <a:p>
            <a:pPr indent="-342900" lvl="0" marL="3429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Introducing BOSH concepts</a:t>
            </a:r>
            <a:endParaRPr/>
          </a:p>
          <a:p>
            <a:pPr indent="-342900" lvl="0" marL="3429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Anatomy of a BOSH deployment</a:t>
            </a:r>
            <a:endParaRPr/>
          </a:p>
          <a:p>
            <a:pPr indent="-342900" lvl="0" marL="3429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Anatomy of a BOSH release</a:t>
            </a:r>
            <a:endParaRPr b="0" i="0" sz="2800" u="none" cap="none" strike="noStrike">
              <a:solidFill>
                <a:schemeClr val="lt1"/>
              </a:solidFill>
              <a:latin typeface="Arial"/>
              <a:ea typeface="Arial"/>
              <a:cs typeface="Arial"/>
              <a:sym typeface="Arial"/>
            </a:endParaRPr>
          </a:p>
          <a:p>
            <a:pPr indent="-342900" lvl="0" marL="3429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Pivotal OpsManager and BOSH</a:t>
            </a:r>
            <a:endParaRPr b="0" i="0" sz="2800" u="none" cap="none" strike="noStrike">
              <a:solidFill>
                <a:schemeClr val="lt1"/>
              </a:solidFill>
              <a:latin typeface="Arial"/>
              <a:ea typeface="Arial"/>
              <a:cs typeface="Arial"/>
              <a:sym typeface="Arial"/>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BOSH-Lite</a:t>
            </a:r>
            <a:endParaRPr b="0" i="0" sz="3200" u="none" cap="none" strike="noStrike">
              <a:solidFill>
                <a:srgbClr val="138A7E"/>
              </a:solidFill>
              <a:latin typeface="Arial"/>
              <a:ea typeface="Arial"/>
              <a:cs typeface="Arial"/>
              <a:sym typeface="Arial"/>
            </a:endParaRPr>
          </a:p>
        </p:txBody>
      </p:sp>
      <p:sp>
        <p:nvSpPr>
          <p:cNvPr id="352" name="Google Shape;352;p40"/>
          <p:cNvSpPr txBox="1"/>
          <p:nvPr>
            <p:ph idx="1" type="body"/>
          </p:nvPr>
        </p:nvSpPr>
        <p:spPr>
          <a:xfrm>
            <a:off x="168967" y="953888"/>
            <a:ext cx="8731801" cy="3597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BOSH Lite is a pre-built Vagrant box which includes the Director. It uses containers to emulate VMs which makes it an excellent choice for:</a:t>
            </a:r>
            <a:endParaRPr b="0" i="0" sz="2800" u="none" cap="none" strike="noStrike">
              <a:solidFill>
                <a:schemeClr val="lt1"/>
              </a:solidFill>
              <a:latin typeface="Arial"/>
              <a:ea typeface="Arial"/>
              <a:cs typeface="Arial"/>
              <a:sym typeface="Arial"/>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General BOSH exploration without investing time and resources to configure an IaaS</a:t>
            </a:r>
            <a:endParaRPr b="0" i="0" sz="2800" u="none" cap="none" strike="noStrike">
              <a:solidFill>
                <a:schemeClr val="lt1"/>
              </a:solidFill>
              <a:latin typeface="Arial"/>
              <a:ea typeface="Arial"/>
              <a:cs typeface="Arial"/>
              <a:sym typeface="Arial"/>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Development of releases (including BOSH itself)</a:t>
            </a:r>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Testing releases locally or in CI</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Setting up a BOSH Director</a:t>
            </a:r>
            <a:endParaRPr b="0" i="0" sz="3200" u="none" cap="none" strike="noStrike">
              <a:solidFill>
                <a:srgbClr val="138A7E"/>
              </a:solidFill>
              <a:latin typeface="Arial"/>
              <a:ea typeface="Arial"/>
              <a:cs typeface="Arial"/>
              <a:sym typeface="Arial"/>
            </a:endParaRPr>
          </a:p>
        </p:txBody>
      </p:sp>
      <p:sp>
        <p:nvSpPr>
          <p:cNvPr id="359" name="Google Shape;359;p41"/>
          <p:cNvSpPr txBox="1"/>
          <p:nvPr>
            <p:ph idx="1" type="body"/>
          </p:nvPr>
        </p:nvSpPr>
        <p:spPr>
          <a:xfrm>
            <a:off x="168967" y="953888"/>
            <a:ext cx="8731801" cy="3597520"/>
          </a:xfrm>
          <a:prstGeom prst="rect">
            <a:avLst/>
          </a:prstGeom>
          <a:noFill/>
          <a:ln>
            <a:noFill/>
          </a:ln>
        </p:spPr>
        <p:txBody>
          <a:bodyPr anchorCtr="0" anchor="t" bIns="91425" lIns="91425" spcFirstLastPara="1" rIns="91425" wrap="square" tIns="91425">
            <a:noAutofit/>
          </a:bodyPr>
          <a:lstStyle/>
          <a:p>
            <a:pPr indent="-514350" lvl="0" marL="514350" marR="0" rtl="0" algn="l">
              <a:lnSpc>
                <a:spcPct val="100000"/>
              </a:lnSpc>
              <a:spcBef>
                <a:spcPts val="0"/>
              </a:spcBef>
              <a:spcAft>
                <a:spcPts val="0"/>
              </a:spcAft>
              <a:buClr>
                <a:schemeClr val="lt1"/>
              </a:buClr>
              <a:buSzPts val="2800"/>
              <a:buFont typeface="Arial"/>
              <a:buAutoNum type="arabicPeriod"/>
            </a:pPr>
            <a:r>
              <a:rPr b="0" i="0" lang="en-US" sz="2800" u="none" cap="none" strike="noStrike">
                <a:solidFill>
                  <a:schemeClr val="lt1"/>
                </a:solidFill>
                <a:latin typeface="Arial"/>
                <a:ea typeface="Arial"/>
                <a:cs typeface="Arial"/>
                <a:sym typeface="Arial"/>
              </a:rPr>
              <a:t>Install Vagrant</a:t>
            </a:r>
            <a:endParaRPr b="0" i="0" sz="2800" u="none" cap="none" strike="noStrike">
              <a:solidFill>
                <a:schemeClr val="lt1"/>
              </a:solidFill>
              <a:latin typeface="Arial"/>
              <a:ea typeface="Arial"/>
              <a:cs typeface="Arial"/>
              <a:sym typeface="Arial"/>
            </a:endParaRPr>
          </a:p>
          <a:p>
            <a:pPr indent="-514350" lvl="0" marL="514350" marR="0" rtl="0" algn="l">
              <a:lnSpc>
                <a:spcPct val="100000"/>
              </a:lnSpc>
              <a:spcBef>
                <a:spcPts val="560"/>
              </a:spcBef>
              <a:spcAft>
                <a:spcPts val="0"/>
              </a:spcAft>
              <a:buClr>
                <a:schemeClr val="lt1"/>
              </a:buClr>
              <a:buSzPts val="2800"/>
              <a:buFont typeface="Arial"/>
              <a:buAutoNum type="arabicPeriod"/>
            </a:pPr>
            <a:r>
              <a:rPr b="0" i="0" lang="en-US" sz="2800" u="none" cap="none" strike="noStrike">
                <a:solidFill>
                  <a:schemeClr val="lt1"/>
                </a:solidFill>
                <a:latin typeface="Arial"/>
                <a:ea typeface="Arial"/>
                <a:cs typeface="Arial"/>
                <a:sym typeface="Arial"/>
              </a:rPr>
              <a:t>Spin up a BOSH-Lite jumpbox VM</a:t>
            </a:r>
            <a:endParaRPr/>
          </a:p>
          <a:p>
            <a:pPr indent="-514350" lvl="0" marL="514350" marR="0" rtl="0" algn="l">
              <a:lnSpc>
                <a:spcPct val="100000"/>
              </a:lnSpc>
              <a:spcBef>
                <a:spcPts val="560"/>
              </a:spcBef>
              <a:spcAft>
                <a:spcPts val="0"/>
              </a:spcAft>
              <a:buClr>
                <a:schemeClr val="lt1"/>
              </a:buClr>
              <a:buSzPts val="2800"/>
              <a:buFont typeface="Arial"/>
              <a:buAutoNum type="arabicPeriod"/>
            </a:pPr>
            <a:r>
              <a:rPr b="0" i="0" lang="en-US" sz="2800" u="none" cap="none" strike="noStrike">
                <a:solidFill>
                  <a:schemeClr val="lt1"/>
                </a:solidFill>
                <a:latin typeface="Arial"/>
                <a:ea typeface="Arial"/>
                <a:cs typeface="Arial"/>
                <a:sym typeface="Arial"/>
              </a:rPr>
              <a:t>Target our new environment</a:t>
            </a:r>
            <a:endParaRPr/>
          </a:p>
          <a:p>
            <a:pPr indent="-514350" lvl="0" marL="514350" marR="0" rtl="0" algn="l">
              <a:lnSpc>
                <a:spcPct val="100000"/>
              </a:lnSpc>
              <a:spcBef>
                <a:spcPts val="560"/>
              </a:spcBef>
              <a:spcAft>
                <a:spcPts val="0"/>
              </a:spcAft>
              <a:buClr>
                <a:schemeClr val="lt1"/>
              </a:buClr>
              <a:buSzPts val="2800"/>
              <a:buFont typeface="Arial"/>
              <a:buAutoNum type="arabicPeriod"/>
            </a:pPr>
            <a:r>
              <a:rPr b="0" i="0" lang="en-US" sz="2800" u="none" cap="none" strike="noStrike">
                <a:solidFill>
                  <a:schemeClr val="lt1"/>
                </a:solidFill>
                <a:latin typeface="Arial"/>
                <a:ea typeface="Arial"/>
                <a:cs typeface="Arial"/>
                <a:sym typeface="Arial"/>
              </a:rPr>
              <a:t>Check BOSH-Lite status</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 Install Vagrant</a:t>
            </a:r>
            <a:endParaRPr b="0" i="0" sz="3200" u="none" cap="none" strike="noStrike">
              <a:solidFill>
                <a:srgbClr val="138A7E"/>
              </a:solidFill>
              <a:latin typeface="Arial"/>
              <a:ea typeface="Arial"/>
              <a:cs typeface="Arial"/>
              <a:sym typeface="Arial"/>
            </a:endParaRPr>
          </a:p>
        </p:txBody>
      </p:sp>
      <p:sp>
        <p:nvSpPr>
          <p:cNvPr id="366" name="Google Shape;366;p42"/>
          <p:cNvSpPr txBox="1"/>
          <p:nvPr>
            <p:ph idx="1" type="body"/>
          </p:nvPr>
        </p:nvSpPr>
        <p:spPr>
          <a:xfrm>
            <a:off x="168967" y="953888"/>
            <a:ext cx="8731801" cy="359752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Download and install Vagrant</a:t>
            </a:r>
            <a:endParaRPr/>
          </a:p>
          <a:p>
            <a:pPr indent="0" lvl="0" marL="0" marR="0" rtl="0" algn="l">
              <a:lnSpc>
                <a:spcPct val="100000"/>
              </a:lnSpc>
              <a:spcBef>
                <a:spcPts val="56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  </a:t>
            </a:r>
            <a:r>
              <a:rPr b="0" i="0" lang="en-US" sz="2800" u="sng" cap="none" strike="noStrike">
                <a:solidFill>
                  <a:schemeClr val="hlink"/>
                </a:solidFill>
                <a:latin typeface="Arial"/>
                <a:ea typeface="Arial"/>
                <a:cs typeface="Arial"/>
                <a:sym typeface="Arial"/>
                <a:hlinkClick r:id="rId3"/>
              </a:rPr>
              <a:t>https://www.vagrantup.com/</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560"/>
              </a:spcBef>
              <a:spcAft>
                <a:spcPts val="0"/>
              </a:spcAft>
              <a:buClr>
                <a:schemeClr val="lt1"/>
              </a:buClr>
              <a:buFont typeface="Arial"/>
              <a:buNone/>
            </a:pPr>
            <a:r>
              <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Install Vagrant AWS Plugin</a:t>
            </a:r>
            <a:endParaRPr b="0" i="0" sz="2800" u="none" cap="none" strike="noStrike">
              <a:solidFill>
                <a:schemeClr val="lt1"/>
              </a:solidFill>
              <a:latin typeface="Arial"/>
              <a:ea typeface="Arial"/>
              <a:cs typeface="Arial"/>
              <a:sym typeface="Arial"/>
            </a:endParaRPr>
          </a:p>
        </p:txBody>
      </p:sp>
      <p:pic>
        <p:nvPicPr>
          <p:cNvPr descr="Screen Shot 2016-01-11 at 9.53.07 PM.png" id="367" name="Google Shape;367;p42"/>
          <p:cNvPicPr preferRelativeResize="0"/>
          <p:nvPr/>
        </p:nvPicPr>
        <p:blipFill rotWithShape="1">
          <a:blip r:embed="rId4">
            <a:alphaModFix/>
          </a:blip>
          <a:srcRect b="0" l="0" r="0" t="0"/>
          <a:stretch/>
        </p:blipFill>
        <p:spPr>
          <a:xfrm>
            <a:off x="1028700" y="3240745"/>
            <a:ext cx="7086600" cy="1028700"/>
          </a:xfrm>
          <a:prstGeom prst="rect">
            <a:avLst/>
          </a:prstGeom>
          <a:noFill/>
          <a:ln>
            <a:noFill/>
          </a:ln>
        </p:spPr>
      </p:pic>
      <p:pic>
        <p:nvPicPr>
          <p:cNvPr descr="vagrant-logo_7acd1165e16d4120b62515fa57fe29be.jpg" id="368" name="Google Shape;368;p42"/>
          <p:cNvPicPr preferRelativeResize="0"/>
          <p:nvPr/>
        </p:nvPicPr>
        <p:blipFill rotWithShape="1">
          <a:blip r:embed="rId5">
            <a:alphaModFix/>
          </a:blip>
          <a:srcRect b="0" l="0" r="0" t="0"/>
          <a:stretch/>
        </p:blipFill>
        <p:spPr>
          <a:xfrm>
            <a:off x="5816183" y="1035819"/>
            <a:ext cx="1940932" cy="23097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2.</a:t>
            </a:r>
            <a:r>
              <a:rPr b="0" i="0" lang="en-US" sz="3200" u="none" cap="none" strike="noStrike">
                <a:solidFill>
                  <a:schemeClr val="accent1"/>
                </a:solidFill>
                <a:latin typeface="Arial"/>
                <a:ea typeface="Arial"/>
                <a:cs typeface="Arial"/>
                <a:sym typeface="Arial"/>
              </a:rPr>
              <a:t> Spin up a BOSH Lite jumpbox VM</a:t>
            </a:r>
            <a:endParaRPr b="0" i="0" sz="3200" u="none" cap="none" strike="noStrike">
              <a:solidFill>
                <a:schemeClr val="accent1"/>
              </a:solidFill>
              <a:latin typeface="Arial"/>
              <a:ea typeface="Arial"/>
              <a:cs typeface="Arial"/>
              <a:sym typeface="Arial"/>
            </a:endParaRPr>
          </a:p>
        </p:txBody>
      </p:sp>
      <p:sp>
        <p:nvSpPr>
          <p:cNvPr id="375" name="Google Shape;375;p43"/>
          <p:cNvSpPr txBox="1"/>
          <p:nvPr>
            <p:ph idx="1" type="body"/>
          </p:nvPr>
        </p:nvSpPr>
        <p:spPr>
          <a:xfrm>
            <a:off x="168967" y="953888"/>
            <a:ext cx="8731801" cy="70233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Check the bosh-training folder for credentials</a:t>
            </a:r>
            <a:endParaRPr/>
          </a:p>
          <a:p>
            <a:pPr indent="0" lvl="0" marL="0" marR="0" rtl="0" algn="l">
              <a:lnSpc>
                <a:spcPct val="100000"/>
              </a:lnSpc>
              <a:spcBef>
                <a:spcPts val="56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vagrant up –provider=aws</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56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  </a:t>
            </a:r>
            <a:endParaRPr b="0" i="0" sz="2800" u="none" cap="none" strike="noStrike">
              <a:solidFill>
                <a:schemeClr val="lt1"/>
              </a:solidFill>
              <a:latin typeface="Arial"/>
              <a:ea typeface="Arial"/>
              <a:cs typeface="Arial"/>
              <a:sym typeface="Arial"/>
            </a:endParaRPr>
          </a:p>
        </p:txBody>
      </p:sp>
      <p:pic>
        <p:nvPicPr>
          <p:cNvPr descr="Screen Shot 2016-01-12 at 12.01.37 AM.png" id="376" name="Google Shape;376;p43"/>
          <p:cNvPicPr preferRelativeResize="0"/>
          <p:nvPr/>
        </p:nvPicPr>
        <p:blipFill rotWithShape="1">
          <a:blip r:embed="rId3">
            <a:alphaModFix/>
          </a:blip>
          <a:srcRect b="0" l="0" r="0" t="0"/>
          <a:stretch/>
        </p:blipFill>
        <p:spPr>
          <a:xfrm>
            <a:off x="2282515" y="1983398"/>
            <a:ext cx="5611895" cy="2541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3.</a:t>
            </a:r>
            <a:r>
              <a:rPr b="0" i="0" lang="en-US" sz="3200" u="none" cap="none" strike="noStrike">
                <a:solidFill>
                  <a:schemeClr val="accent1"/>
                </a:solidFill>
                <a:latin typeface="Arial"/>
                <a:ea typeface="Arial"/>
                <a:cs typeface="Arial"/>
                <a:sym typeface="Arial"/>
              </a:rPr>
              <a:t> Target our new environment</a:t>
            </a:r>
            <a:endParaRPr b="0" i="0" sz="3200" u="none" cap="none" strike="noStrike">
              <a:solidFill>
                <a:schemeClr val="accent1"/>
              </a:solidFill>
              <a:latin typeface="Arial"/>
              <a:ea typeface="Arial"/>
              <a:cs typeface="Arial"/>
              <a:sym typeface="Arial"/>
            </a:endParaRPr>
          </a:p>
        </p:txBody>
      </p:sp>
      <p:sp>
        <p:nvSpPr>
          <p:cNvPr id="383" name="Google Shape;383;p44"/>
          <p:cNvSpPr txBox="1"/>
          <p:nvPr>
            <p:ph idx="1" type="body"/>
          </p:nvPr>
        </p:nvSpPr>
        <p:spPr>
          <a:xfrm>
            <a:off x="168967" y="953888"/>
            <a:ext cx="8731801" cy="70233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vagrant ssh</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56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bosh target 127.0.0.1</a:t>
            </a:r>
            <a:endParaRPr/>
          </a:p>
          <a:p>
            <a:pPr indent="0" lvl="0" marL="0" marR="0" rtl="0" algn="l">
              <a:lnSpc>
                <a:spcPct val="100000"/>
              </a:lnSpc>
              <a:spcBef>
                <a:spcPts val="56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bosh login</a:t>
            </a:r>
            <a:endParaRPr/>
          </a:p>
          <a:p>
            <a:pPr indent="0" lvl="0" marL="0" marR="0" rtl="0" algn="l">
              <a:lnSpc>
                <a:spcPct val="100000"/>
              </a:lnSpc>
              <a:spcBef>
                <a:spcPts val="56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admin</a:t>
            </a:r>
            <a:endParaRPr/>
          </a:p>
          <a:p>
            <a:pPr indent="0" lvl="0" marL="0" marR="0" rtl="0" algn="l">
              <a:lnSpc>
                <a:spcPct val="100000"/>
              </a:lnSpc>
              <a:spcBef>
                <a:spcPts val="56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admin</a:t>
            </a:r>
            <a:endParaRPr/>
          </a:p>
          <a:p>
            <a:pPr indent="0" lvl="0" marL="0" marR="0" rtl="0" algn="l">
              <a:lnSpc>
                <a:spcPct val="100000"/>
              </a:lnSpc>
              <a:spcBef>
                <a:spcPts val="56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  </a:t>
            </a:r>
            <a:endParaRPr b="0" i="0" sz="2800" u="none" cap="none" strike="noStrike">
              <a:solidFill>
                <a:schemeClr val="lt1"/>
              </a:solidFill>
              <a:latin typeface="Arial"/>
              <a:ea typeface="Arial"/>
              <a:cs typeface="Arial"/>
              <a:sym typeface="Arial"/>
            </a:endParaRPr>
          </a:p>
        </p:txBody>
      </p:sp>
      <p:pic>
        <p:nvPicPr>
          <p:cNvPr descr="Screen Shot 2016-01-12 at 12.06.31 AM.png" id="384" name="Google Shape;384;p44"/>
          <p:cNvPicPr preferRelativeResize="0"/>
          <p:nvPr/>
        </p:nvPicPr>
        <p:blipFill rotWithShape="1">
          <a:blip r:embed="rId3">
            <a:alphaModFix/>
          </a:blip>
          <a:srcRect b="0" l="0" r="0" t="0"/>
          <a:stretch/>
        </p:blipFill>
        <p:spPr>
          <a:xfrm>
            <a:off x="2070100" y="2649188"/>
            <a:ext cx="5003800" cy="160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4.</a:t>
            </a:r>
            <a:r>
              <a:rPr b="0" i="0" lang="en-US" sz="3200" u="none" cap="none" strike="noStrike">
                <a:solidFill>
                  <a:schemeClr val="accent1"/>
                </a:solidFill>
                <a:latin typeface="Arial"/>
                <a:ea typeface="Arial"/>
                <a:cs typeface="Arial"/>
                <a:sym typeface="Arial"/>
              </a:rPr>
              <a:t> Check BOSH-Lite status</a:t>
            </a:r>
            <a:endParaRPr b="0" i="0" sz="3200" u="none" cap="none" strike="noStrike">
              <a:solidFill>
                <a:schemeClr val="accent1"/>
              </a:solidFill>
              <a:latin typeface="Arial"/>
              <a:ea typeface="Arial"/>
              <a:cs typeface="Arial"/>
              <a:sym typeface="Arial"/>
            </a:endParaRPr>
          </a:p>
        </p:txBody>
      </p:sp>
      <p:pic>
        <p:nvPicPr>
          <p:cNvPr descr="Screen Shot 2016-01-12 at 12.07.27 AM.png" id="391" name="Google Shape;391;p45"/>
          <p:cNvPicPr preferRelativeResize="0"/>
          <p:nvPr/>
        </p:nvPicPr>
        <p:blipFill rotWithShape="1">
          <a:blip r:embed="rId3">
            <a:alphaModFix/>
          </a:blip>
          <a:srcRect b="0" l="0" r="0" t="0"/>
          <a:stretch/>
        </p:blipFill>
        <p:spPr>
          <a:xfrm>
            <a:off x="2657027" y="1113847"/>
            <a:ext cx="4173354" cy="3122787"/>
          </a:xfrm>
          <a:prstGeom prst="rect">
            <a:avLst/>
          </a:prstGeom>
          <a:noFill/>
          <a:ln>
            <a:noFill/>
          </a:ln>
        </p:spPr>
      </p:pic>
      <p:sp>
        <p:nvSpPr>
          <p:cNvPr id="392" name="Google Shape;392;p45"/>
          <p:cNvSpPr txBox="1"/>
          <p:nvPr>
            <p:ph idx="1" type="body"/>
          </p:nvPr>
        </p:nvSpPr>
        <p:spPr>
          <a:xfrm>
            <a:off x="168967" y="953888"/>
            <a:ext cx="8731801" cy="70233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bosh status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6"/>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398" name="Google Shape;398;p46"/>
          <p:cNvSpPr txBox="1"/>
          <p:nvPr/>
        </p:nvSpPr>
        <p:spPr>
          <a:xfrm>
            <a:off x="446036" y="1487155"/>
            <a:ext cx="4039778"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Anatomy of a BOSH deployment</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399" name="Google Shape;399;p46"/>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type="title"/>
          </p:nvPr>
        </p:nvSpPr>
        <p:spPr>
          <a:xfrm>
            <a:off x="168966" y="320039"/>
            <a:ext cx="874815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What is a BOSH deployment?</a:t>
            </a:r>
            <a:endParaRPr b="0" i="0" sz="3200" u="none" cap="none" strike="noStrike">
              <a:solidFill>
                <a:srgbClr val="138A7E"/>
              </a:solidFill>
              <a:latin typeface="Arial"/>
              <a:ea typeface="Arial"/>
              <a:cs typeface="Arial"/>
              <a:sym typeface="Arial"/>
            </a:endParaRPr>
          </a:p>
        </p:txBody>
      </p:sp>
      <p:sp>
        <p:nvSpPr>
          <p:cNvPr id="406" name="Google Shape;406;p47"/>
          <p:cNvSpPr txBox="1"/>
          <p:nvPr>
            <p:ph idx="1" type="body"/>
          </p:nvPr>
        </p:nvSpPr>
        <p:spPr>
          <a:xfrm>
            <a:off x="168966" y="953888"/>
            <a:ext cx="8748154" cy="10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An encapsulation of software and configuration to be deployed to the cloud.</a:t>
            </a:r>
            <a:endParaRPr b="0" i="0" sz="2800" u="none" cap="none" strike="noStrike">
              <a:solidFill>
                <a:schemeClr val="lt1"/>
              </a:solidFill>
              <a:latin typeface="Arial"/>
              <a:ea typeface="Arial"/>
              <a:cs typeface="Arial"/>
              <a:sym typeface="Arial"/>
            </a:endParaRPr>
          </a:p>
          <a:p>
            <a:pPr indent="-1587" lvl="0" marL="179388" marR="0" rtl="0" algn="l">
              <a:lnSpc>
                <a:spcPct val="100000"/>
              </a:lnSpc>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407" name="Google Shape;407;p47"/>
          <p:cNvSpPr txBox="1"/>
          <p:nvPr/>
        </p:nvSpPr>
        <p:spPr>
          <a:xfrm>
            <a:off x="168966" y="2163517"/>
            <a:ext cx="6110082" cy="237698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In BOSH terminology, an encapsulation of software </a:t>
            </a:r>
            <a:r>
              <a:rPr b="0" i="0" lang="en-US" sz="2800" u="none" cap="none" strike="noStrike">
                <a:solidFill>
                  <a:srgbClr val="138A7E"/>
                </a:solidFill>
                <a:latin typeface="Arial"/>
                <a:ea typeface="Arial"/>
                <a:cs typeface="Arial"/>
                <a:sym typeface="Arial"/>
              </a:rPr>
              <a:t>releases</a:t>
            </a:r>
            <a:r>
              <a:rPr b="0" i="0" lang="en-US" sz="2800" u="none" cap="none" strike="noStrike">
                <a:solidFill>
                  <a:schemeClr val="lt1"/>
                </a:solidFill>
                <a:latin typeface="Arial"/>
                <a:ea typeface="Arial"/>
                <a:cs typeface="Arial"/>
                <a:sym typeface="Arial"/>
              </a:rPr>
              <a:t> and configuration declared via a </a:t>
            </a:r>
            <a:r>
              <a:rPr b="0" i="0" lang="en-US" sz="2800" u="none" cap="none" strike="noStrike">
                <a:solidFill>
                  <a:srgbClr val="138A7E"/>
                </a:solidFill>
                <a:latin typeface="Arial"/>
                <a:ea typeface="Arial"/>
                <a:cs typeface="Arial"/>
                <a:sym typeface="Arial"/>
              </a:rPr>
              <a:t>manifest file</a:t>
            </a:r>
            <a:r>
              <a:rPr b="0" i="0" lang="en-US" sz="2800" u="none" cap="none" strike="noStrike">
                <a:solidFill>
                  <a:schemeClr val="lt1"/>
                </a:solidFill>
                <a:latin typeface="Arial"/>
                <a:ea typeface="Arial"/>
                <a:cs typeface="Arial"/>
                <a:sym typeface="Arial"/>
              </a:rPr>
              <a:t> to be deployed on VMs built from </a:t>
            </a:r>
            <a:r>
              <a:rPr b="0" i="0" lang="en-US" sz="2800" u="none" cap="none" strike="noStrike">
                <a:solidFill>
                  <a:srgbClr val="138A7E"/>
                </a:solidFill>
                <a:latin typeface="Arial"/>
                <a:ea typeface="Arial"/>
                <a:cs typeface="Arial"/>
                <a:sym typeface="Arial"/>
              </a:rPr>
              <a:t>stemcells</a:t>
            </a:r>
            <a:r>
              <a:rPr b="0" i="0" lang="en-US" sz="2800" u="none" cap="none" strike="noStrike">
                <a:solidFill>
                  <a:schemeClr val="lt1"/>
                </a:solidFill>
                <a:latin typeface="Arial"/>
                <a:ea typeface="Arial"/>
                <a:cs typeface="Arial"/>
                <a:sym typeface="Arial"/>
              </a:rPr>
              <a:t>.</a:t>
            </a:r>
            <a:endParaRPr/>
          </a:p>
        </p:txBody>
      </p:sp>
      <p:grpSp>
        <p:nvGrpSpPr>
          <p:cNvPr id="408" name="Google Shape;408;p47"/>
          <p:cNvGrpSpPr/>
          <p:nvPr/>
        </p:nvGrpSpPr>
        <p:grpSpPr>
          <a:xfrm>
            <a:off x="6805466" y="2163518"/>
            <a:ext cx="1665772" cy="855715"/>
            <a:chOff x="38100" y="0"/>
            <a:chExt cx="2092499" cy="1037541"/>
          </a:xfrm>
        </p:grpSpPr>
        <p:sp>
          <p:nvSpPr>
            <p:cNvPr id="409" name="Google Shape;409;p47"/>
            <p:cNvSpPr/>
            <p:nvPr/>
          </p:nvSpPr>
          <p:spPr>
            <a:xfrm>
              <a:off x="38100" y="664043"/>
              <a:ext cx="2092499" cy="37349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2"/>
                </a:buClr>
                <a:buFont typeface="Arial"/>
                <a:buNone/>
              </a:pPr>
              <a:r>
                <a:rPr b="0" i="0" lang="en-US" sz="1300" u="none" cap="none" strike="noStrike">
                  <a:solidFill>
                    <a:schemeClr val="lt2"/>
                  </a:solidFill>
                  <a:latin typeface="Arial"/>
                  <a:ea typeface="Arial"/>
                  <a:cs typeface="Arial"/>
                  <a:sym typeface="Arial"/>
                </a:rPr>
                <a:t>Manifest</a:t>
              </a:r>
              <a:endParaRPr/>
            </a:p>
          </p:txBody>
        </p:sp>
        <p:pic>
          <p:nvPicPr>
            <p:cNvPr id="410" name="Google Shape;410;p47"/>
            <p:cNvPicPr preferRelativeResize="0"/>
            <p:nvPr/>
          </p:nvPicPr>
          <p:blipFill rotWithShape="1">
            <a:blip r:embed="rId3">
              <a:alphaModFix/>
            </a:blip>
            <a:srcRect b="0" l="0" r="0" t="0"/>
            <a:stretch/>
          </p:blipFill>
          <p:spPr>
            <a:xfrm>
              <a:off x="647020" y="0"/>
              <a:ext cx="798600" cy="715800"/>
            </a:xfrm>
            <a:prstGeom prst="rect">
              <a:avLst/>
            </a:prstGeom>
            <a:noFill/>
            <a:ln>
              <a:noFill/>
            </a:ln>
          </p:spPr>
        </p:pic>
      </p:grpSp>
      <p:pic>
        <p:nvPicPr>
          <p:cNvPr id="411" name="Google Shape;411;p47"/>
          <p:cNvPicPr preferRelativeResize="0"/>
          <p:nvPr/>
        </p:nvPicPr>
        <p:blipFill rotWithShape="1">
          <a:blip r:embed="rId4">
            <a:alphaModFix/>
          </a:blip>
          <a:srcRect b="0" l="0" r="0" t="0"/>
          <a:stretch/>
        </p:blipFill>
        <p:spPr>
          <a:xfrm>
            <a:off x="8243708" y="3295999"/>
            <a:ext cx="579744" cy="526061"/>
          </a:xfrm>
          <a:prstGeom prst="rect">
            <a:avLst/>
          </a:prstGeom>
          <a:noFill/>
          <a:ln>
            <a:noFill/>
          </a:ln>
        </p:spPr>
      </p:pic>
      <p:pic>
        <p:nvPicPr>
          <p:cNvPr id="412" name="Google Shape;412;p47"/>
          <p:cNvPicPr preferRelativeResize="0"/>
          <p:nvPr/>
        </p:nvPicPr>
        <p:blipFill rotWithShape="1">
          <a:blip r:embed="rId5">
            <a:alphaModFix/>
          </a:blip>
          <a:srcRect b="0" l="0" r="0" t="0"/>
          <a:stretch/>
        </p:blipFill>
        <p:spPr>
          <a:xfrm flipH="1" rot="7863868">
            <a:off x="6427199" y="2893559"/>
            <a:ext cx="1014346" cy="45719"/>
          </a:xfrm>
          <a:prstGeom prst="rect">
            <a:avLst/>
          </a:prstGeom>
          <a:noFill/>
          <a:ln>
            <a:noFill/>
          </a:ln>
        </p:spPr>
      </p:pic>
      <p:pic>
        <p:nvPicPr>
          <p:cNvPr id="413" name="Google Shape;413;p47"/>
          <p:cNvPicPr preferRelativeResize="0"/>
          <p:nvPr/>
        </p:nvPicPr>
        <p:blipFill rotWithShape="1">
          <a:blip r:embed="rId6">
            <a:alphaModFix/>
          </a:blip>
          <a:srcRect b="0" l="0" r="0" t="0"/>
          <a:stretch/>
        </p:blipFill>
        <p:spPr>
          <a:xfrm>
            <a:off x="7018378" y="3505914"/>
            <a:ext cx="1261073" cy="45719"/>
          </a:xfrm>
          <a:prstGeom prst="rect">
            <a:avLst/>
          </a:prstGeom>
          <a:noFill/>
          <a:ln>
            <a:noFill/>
          </a:ln>
        </p:spPr>
      </p:pic>
      <p:pic>
        <p:nvPicPr>
          <p:cNvPr id="414" name="Google Shape;414;p47"/>
          <p:cNvPicPr preferRelativeResize="0"/>
          <p:nvPr/>
        </p:nvPicPr>
        <p:blipFill rotWithShape="1">
          <a:blip r:embed="rId7">
            <a:alphaModFix/>
          </a:blip>
          <a:srcRect b="0" l="0" r="0" t="0"/>
          <a:stretch/>
        </p:blipFill>
        <p:spPr>
          <a:xfrm flipH="1" rot="-7761211">
            <a:off x="7781678" y="2883401"/>
            <a:ext cx="908191" cy="56597"/>
          </a:xfrm>
          <a:prstGeom prst="rect">
            <a:avLst/>
          </a:prstGeom>
          <a:noFill/>
          <a:ln>
            <a:noFill/>
          </a:ln>
        </p:spPr>
      </p:pic>
      <p:sp>
        <p:nvSpPr>
          <p:cNvPr id="415" name="Google Shape;415;p47"/>
          <p:cNvSpPr/>
          <p:nvPr/>
        </p:nvSpPr>
        <p:spPr>
          <a:xfrm>
            <a:off x="6139700" y="3836142"/>
            <a:ext cx="1150508" cy="2693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1300" u="none" cap="none" strike="noStrike">
                <a:solidFill>
                  <a:srgbClr val="FFFFFF"/>
                </a:solidFill>
                <a:latin typeface="Arial"/>
                <a:ea typeface="Arial"/>
                <a:cs typeface="Arial"/>
                <a:sym typeface="Arial"/>
              </a:rPr>
              <a:t>Stemcell</a:t>
            </a:r>
            <a:endParaRPr b="0" i="0" sz="1300" u="none" cap="none" strike="noStrike">
              <a:solidFill>
                <a:srgbClr val="FFFFFF"/>
              </a:solidFill>
              <a:latin typeface="Arial"/>
              <a:ea typeface="Arial"/>
              <a:cs typeface="Arial"/>
              <a:sym typeface="Arial"/>
            </a:endParaRPr>
          </a:p>
        </p:txBody>
      </p:sp>
      <p:pic>
        <p:nvPicPr>
          <p:cNvPr descr="vmware-logo.jpg" id="416" name="Google Shape;416;p47"/>
          <p:cNvPicPr preferRelativeResize="0"/>
          <p:nvPr/>
        </p:nvPicPr>
        <p:blipFill rotWithShape="1">
          <a:blip r:embed="rId8">
            <a:alphaModFix/>
          </a:blip>
          <a:srcRect b="0" l="0" r="0" t="0"/>
          <a:stretch/>
        </p:blipFill>
        <p:spPr>
          <a:xfrm>
            <a:off x="6410464" y="3349760"/>
            <a:ext cx="519530" cy="472300"/>
          </a:xfrm>
          <a:prstGeom prst="rect">
            <a:avLst/>
          </a:prstGeom>
          <a:noFill/>
          <a:ln>
            <a:noFill/>
          </a:ln>
        </p:spPr>
      </p:pic>
      <p:sp>
        <p:nvSpPr>
          <p:cNvPr id="417" name="Google Shape;417;p47"/>
          <p:cNvSpPr/>
          <p:nvPr/>
        </p:nvSpPr>
        <p:spPr>
          <a:xfrm>
            <a:off x="8047471" y="3822060"/>
            <a:ext cx="996255" cy="28571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Font typeface="Arial"/>
              <a:buNone/>
            </a:pPr>
            <a:r>
              <a:rPr b="0" i="0" lang="en-US" sz="1300" u="none" cap="none" strike="noStrike">
                <a:solidFill>
                  <a:srgbClr val="FFFFFF"/>
                </a:solidFill>
                <a:latin typeface="Arial"/>
                <a:ea typeface="Arial"/>
                <a:cs typeface="Arial"/>
                <a:sym typeface="Arial"/>
              </a:rPr>
              <a:t>Release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8"/>
          <p:cNvSpPr txBox="1"/>
          <p:nvPr>
            <p:ph type="title"/>
          </p:nvPr>
        </p:nvSpPr>
        <p:spPr>
          <a:xfrm>
            <a:off x="168968" y="320039"/>
            <a:ext cx="87318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What is a stemcell?</a:t>
            </a:r>
            <a:endParaRPr b="0" i="0" sz="3200" u="none" cap="none" strike="noStrike">
              <a:solidFill>
                <a:srgbClr val="138A7E"/>
              </a:solidFill>
              <a:latin typeface="Arial"/>
              <a:ea typeface="Arial"/>
              <a:cs typeface="Arial"/>
              <a:sym typeface="Arial"/>
            </a:endParaRPr>
          </a:p>
        </p:txBody>
      </p:sp>
      <p:sp>
        <p:nvSpPr>
          <p:cNvPr id="424" name="Google Shape;424;p48"/>
          <p:cNvSpPr txBox="1"/>
          <p:nvPr>
            <p:ph idx="1" type="body"/>
          </p:nvPr>
        </p:nvSpPr>
        <p:spPr>
          <a:xfrm>
            <a:off x="168967" y="953888"/>
            <a:ext cx="8731801" cy="359752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 versioned Operating System image wrapped with IaaS specific packaging</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Contains a bare minimum OS skeleton with a few common utilities, a BOSH agent, and a few configuration files to securely configure the OS </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Stemcells do no contain any specific information about any software that will be installed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9"/>
          <p:cNvSpPr txBox="1"/>
          <p:nvPr>
            <p:ph type="title"/>
          </p:nvPr>
        </p:nvSpPr>
        <p:spPr>
          <a:xfrm>
            <a:off x="168968" y="320039"/>
            <a:ext cx="87318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Available stemcells</a:t>
            </a:r>
            <a:endParaRPr b="0" i="0" sz="3200" u="none" cap="none" strike="noStrike">
              <a:solidFill>
                <a:srgbClr val="138A7E"/>
              </a:solidFill>
              <a:latin typeface="Arial"/>
              <a:ea typeface="Arial"/>
              <a:cs typeface="Arial"/>
              <a:sym typeface="Arial"/>
            </a:endParaRPr>
          </a:p>
        </p:txBody>
      </p:sp>
      <p:pic>
        <p:nvPicPr>
          <p:cNvPr descr="Screen Shot 2016-01-09 at 17.17.55.png" id="431" name="Google Shape;431;p49"/>
          <p:cNvPicPr preferRelativeResize="0"/>
          <p:nvPr/>
        </p:nvPicPr>
        <p:blipFill rotWithShape="1">
          <a:blip r:embed="rId3">
            <a:alphaModFix/>
          </a:blip>
          <a:srcRect b="0" l="0" r="0" t="0"/>
          <a:stretch/>
        </p:blipFill>
        <p:spPr>
          <a:xfrm>
            <a:off x="240495" y="938173"/>
            <a:ext cx="3384114" cy="3508891"/>
          </a:xfrm>
          <a:prstGeom prst="rect">
            <a:avLst/>
          </a:prstGeom>
          <a:noFill/>
          <a:ln>
            <a:noFill/>
          </a:ln>
        </p:spPr>
      </p:pic>
      <p:sp>
        <p:nvSpPr>
          <p:cNvPr id="432" name="Google Shape;432;p49"/>
          <p:cNvSpPr txBox="1"/>
          <p:nvPr/>
        </p:nvSpPr>
        <p:spPr>
          <a:xfrm>
            <a:off x="4191451" y="2294782"/>
            <a:ext cx="4358685" cy="5847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3200" u="sng" cap="none" strike="noStrike">
                <a:solidFill>
                  <a:schemeClr val="hlink"/>
                </a:solidFill>
                <a:latin typeface="Arial"/>
                <a:ea typeface="Arial"/>
                <a:cs typeface="Arial"/>
                <a:sym typeface="Arial"/>
                <a:hlinkClick r:id="rId4"/>
              </a:rPr>
              <a:t>http://bosh.io/stemcells</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139" name="Google Shape;139;p23"/>
          <p:cNvSpPr txBox="1"/>
          <p:nvPr/>
        </p:nvSpPr>
        <p:spPr>
          <a:xfrm>
            <a:off x="446036" y="1487155"/>
            <a:ext cx="4252350"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Introductions, Goals and Rules</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140" name="Google Shape;140;p23"/>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0"/>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What is a release?</a:t>
            </a:r>
            <a:endParaRPr b="0" i="0" sz="3200" u="none" cap="none" strike="noStrike">
              <a:solidFill>
                <a:srgbClr val="138A7E"/>
              </a:solidFill>
              <a:latin typeface="Arial"/>
              <a:ea typeface="Arial"/>
              <a:cs typeface="Arial"/>
              <a:sym typeface="Arial"/>
            </a:endParaRPr>
          </a:p>
        </p:txBody>
      </p:sp>
      <p:sp>
        <p:nvSpPr>
          <p:cNvPr id="439" name="Google Shape;439;p50"/>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 versioned collection of source code, binary artifacts, configuration templates, and anything else required to build and deploy software in a reproducible way</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Ultimatelly, a release is the layer placed on top of a stemcell</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Releases should not be tied to a particular IaaS and stemcell and should not depend on internet access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1"/>
          <p:cNvSpPr txBox="1"/>
          <p:nvPr>
            <p:ph type="title"/>
          </p:nvPr>
        </p:nvSpPr>
        <p:spPr>
          <a:xfrm>
            <a:off x="168968" y="320039"/>
            <a:ext cx="87318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Available releases</a:t>
            </a:r>
            <a:endParaRPr b="0" i="0" sz="3200" u="none" cap="none" strike="noStrike">
              <a:solidFill>
                <a:srgbClr val="138A7E"/>
              </a:solidFill>
              <a:latin typeface="Arial"/>
              <a:ea typeface="Arial"/>
              <a:cs typeface="Arial"/>
              <a:sym typeface="Arial"/>
            </a:endParaRPr>
          </a:p>
        </p:txBody>
      </p:sp>
      <p:pic>
        <p:nvPicPr>
          <p:cNvPr descr="Screen Shot 2016-01-09 at 17.19.25.png" id="446" name="Google Shape;446;p51"/>
          <p:cNvPicPr preferRelativeResize="0"/>
          <p:nvPr/>
        </p:nvPicPr>
        <p:blipFill rotWithShape="1">
          <a:blip r:embed="rId3">
            <a:alphaModFix/>
          </a:blip>
          <a:srcRect b="0" l="0" r="0" t="0"/>
          <a:stretch/>
        </p:blipFill>
        <p:spPr>
          <a:xfrm>
            <a:off x="168969" y="922107"/>
            <a:ext cx="2485456" cy="3620788"/>
          </a:xfrm>
          <a:prstGeom prst="rect">
            <a:avLst/>
          </a:prstGeom>
          <a:noFill/>
          <a:ln>
            <a:noFill/>
          </a:ln>
        </p:spPr>
      </p:pic>
      <p:sp>
        <p:nvSpPr>
          <p:cNvPr id="447" name="Google Shape;447;p51"/>
          <p:cNvSpPr txBox="1"/>
          <p:nvPr/>
        </p:nvSpPr>
        <p:spPr>
          <a:xfrm>
            <a:off x="3662746" y="2294782"/>
            <a:ext cx="4358685" cy="5847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3200" u="sng" cap="none" strike="noStrike">
                <a:solidFill>
                  <a:schemeClr val="hlink"/>
                </a:solidFill>
                <a:latin typeface="Arial"/>
                <a:ea typeface="Arial"/>
                <a:cs typeface="Arial"/>
                <a:sym typeface="Arial"/>
                <a:hlinkClick r:id="rId4"/>
              </a:rPr>
              <a:t>http://bosh.io/releases</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txBox="1"/>
          <p:nvPr>
            <p:ph type="title"/>
          </p:nvPr>
        </p:nvSpPr>
        <p:spPr>
          <a:xfrm>
            <a:off x="158066" y="320039"/>
            <a:ext cx="874270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What is a deployment manifest?</a:t>
            </a:r>
            <a:endParaRPr b="0" i="0" sz="3200" u="none" cap="none" strike="noStrike">
              <a:solidFill>
                <a:srgbClr val="138A7E"/>
              </a:solidFill>
              <a:latin typeface="Arial"/>
              <a:ea typeface="Arial"/>
              <a:cs typeface="Arial"/>
              <a:sym typeface="Arial"/>
            </a:endParaRPr>
          </a:p>
        </p:txBody>
      </p:sp>
      <p:sp>
        <p:nvSpPr>
          <p:cNvPr id="454" name="Google Shape;454;p52"/>
          <p:cNvSpPr txBox="1"/>
          <p:nvPr>
            <p:ph idx="1" type="body"/>
          </p:nvPr>
        </p:nvSpPr>
        <p:spPr>
          <a:xfrm>
            <a:off x="158066" y="953889"/>
            <a:ext cx="8742703" cy="360297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 YAML file that identifies one or more releases, one or more stemcells and specifies how to orchestrate and configure them for a given deployment</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3"/>
          <p:cNvSpPr txBox="1"/>
          <p:nvPr>
            <p:ph type="title"/>
          </p:nvPr>
        </p:nvSpPr>
        <p:spPr>
          <a:xfrm>
            <a:off x="174418" y="320039"/>
            <a:ext cx="8737251"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Anatomy of a deployment manifest</a:t>
            </a:r>
            <a:endParaRPr b="0" i="0" sz="3200" u="none" cap="none" strike="noStrike">
              <a:solidFill>
                <a:srgbClr val="138A7E"/>
              </a:solidFill>
              <a:latin typeface="Arial"/>
              <a:ea typeface="Arial"/>
              <a:cs typeface="Arial"/>
              <a:sym typeface="Arial"/>
            </a:endParaRPr>
          </a:p>
        </p:txBody>
      </p:sp>
      <p:sp>
        <p:nvSpPr>
          <p:cNvPr id="461" name="Google Shape;461;p53"/>
          <p:cNvSpPr txBox="1"/>
          <p:nvPr>
            <p:ph idx="1" type="body"/>
          </p:nvPr>
        </p:nvSpPr>
        <p:spPr>
          <a:xfrm>
            <a:off x="174419" y="953887"/>
            <a:ext cx="4398604" cy="3592069"/>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Deployment identification</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Releases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Networks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Resource Pools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Disk Pools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Jobs</a:t>
            </a:r>
            <a:endParaRPr/>
          </a:p>
        </p:txBody>
      </p:sp>
      <p:sp>
        <p:nvSpPr>
          <p:cNvPr id="462" name="Google Shape;462;p53"/>
          <p:cNvSpPr txBox="1"/>
          <p:nvPr/>
        </p:nvSpPr>
        <p:spPr>
          <a:xfrm>
            <a:off x="4758341" y="953887"/>
            <a:ext cx="4153328" cy="3657257"/>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Compilation</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Update</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Properties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Deployment Identification</a:t>
            </a:r>
            <a:endParaRPr b="0" i="0" sz="3200" u="none" cap="none" strike="noStrike">
              <a:solidFill>
                <a:srgbClr val="138A7E"/>
              </a:solidFill>
              <a:latin typeface="Arial"/>
              <a:ea typeface="Arial"/>
              <a:cs typeface="Arial"/>
              <a:sym typeface="Arial"/>
            </a:endParaRPr>
          </a:p>
        </p:txBody>
      </p:sp>
      <p:sp>
        <p:nvSpPr>
          <p:cNvPr id="469" name="Google Shape;469;p54"/>
          <p:cNvSpPr txBox="1"/>
          <p:nvPr>
            <p:ph idx="1" type="body"/>
          </p:nvPr>
        </p:nvSpPr>
        <p:spPr>
          <a:xfrm>
            <a:off x="163517" y="959339"/>
            <a:ext cx="8742701" cy="35212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Identifies the name of the deployment and the BOSH Director to be used</a:t>
            </a:r>
            <a:endParaRPr/>
          </a:p>
        </p:txBody>
      </p:sp>
      <p:pic>
        <p:nvPicPr>
          <p:cNvPr descr="Screen Shot 2016-01-08 at 15.02.06.png" id="470" name="Google Shape;470;p54"/>
          <p:cNvPicPr preferRelativeResize="0"/>
          <p:nvPr/>
        </p:nvPicPr>
        <p:blipFill rotWithShape="1">
          <a:blip r:embed="rId3">
            <a:alphaModFix/>
          </a:blip>
          <a:srcRect b="0" l="0" r="0" t="0"/>
          <a:stretch/>
        </p:blipFill>
        <p:spPr>
          <a:xfrm>
            <a:off x="599597" y="2739832"/>
            <a:ext cx="5473700" cy="838200"/>
          </a:xfrm>
          <a:prstGeom prst="rect">
            <a:avLst/>
          </a:prstGeom>
          <a:noFill/>
          <a:ln>
            <a:noFill/>
          </a:ln>
        </p:spPr>
      </p:pic>
      <p:sp>
        <p:nvSpPr>
          <p:cNvPr id="471" name="Google Shape;471;p54"/>
          <p:cNvSpPr txBox="1"/>
          <p:nvPr/>
        </p:nvSpPr>
        <p:spPr>
          <a:xfrm>
            <a:off x="6197324" y="2349296"/>
            <a:ext cx="164164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Deployment name</a:t>
            </a:r>
            <a:endParaRPr b="0" i="0" sz="1400" u="none" cap="none" strike="noStrike">
              <a:solidFill>
                <a:schemeClr val="lt1"/>
              </a:solidFill>
              <a:latin typeface="Arial"/>
              <a:ea typeface="Arial"/>
              <a:cs typeface="Arial"/>
              <a:sym typeface="Arial"/>
            </a:endParaRPr>
          </a:p>
        </p:txBody>
      </p:sp>
      <p:sp>
        <p:nvSpPr>
          <p:cNvPr id="472" name="Google Shape;472;p54"/>
          <p:cNvSpPr txBox="1"/>
          <p:nvPr/>
        </p:nvSpPr>
        <p:spPr>
          <a:xfrm>
            <a:off x="6257065" y="3467750"/>
            <a:ext cx="187053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Director UUID</a:t>
            </a:r>
            <a:endParaRPr b="0" i="0" sz="1400" u="none" cap="none" strike="noStrike">
              <a:solidFill>
                <a:schemeClr val="lt1"/>
              </a:solidFill>
              <a:latin typeface="Arial"/>
              <a:ea typeface="Arial"/>
              <a:cs typeface="Arial"/>
              <a:sym typeface="Arial"/>
            </a:endParaRPr>
          </a:p>
        </p:txBody>
      </p:sp>
      <p:cxnSp>
        <p:nvCxnSpPr>
          <p:cNvPr id="473" name="Google Shape;473;p54"/>
          <p:cNvCxnSpPr>
            <a:stCxn id="471" idx="1"/>
          </p:cNvCxnSpPr>
          <p:nvPr/>
        </p:nvCxnSpPr>
        <p:spPr>
          <a:xfrm flipH="1">
            <a:off x="3406724" y="2503185"/>
            <a:ext cx="2790600" cy="358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474" name="Google Shape;474;p54"/>
          <p:cNvCxnSpPr>
            <a:stCxn id="472" idx="1"/>
          </p:cNvCxnSpPr>
          <p:nvPr/>
        </p:nvCxnSpPr>
        <p:spPr>
          <a:xfrm rot="10800000">
            <a:off x="5946565" y="3412239"/>
            <a:ext cx="310500" cy="209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Releases</a:t>
            </a:r>
            <a:endParaRPr b="0" i="0" sz="3200" u="none" cap="none" strike="noStrike">
              <a:solidFill>
                <a:srgbClr val="138A7E"/>
              </a:solidFill>
              <a:latin typeface="Arial"/>
              <a:ea typeface="Arial"/>
              <a:cs typeface="Arial"/>
              <a:sym typeface="Arial"/>
            </a:endParaRPr>
          </a:p>
        </p:txBody>
      </p:sp>
      <p:sp>
        <p:nvSpPr>
          <p:cNvPr id="481" name="Google Shape;481;p55"/>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Identifies a collection of releases (name and version) we want to deploy</a:t>
            </a:r>
            <a:endParaRPr/>
          </a:p>
        </p:txBody>
      </p:sp>
      <p:pic>
        <p:nvPicPr>
          <p:cNvPr descr="Screen Shot 2016-01-08 at 15.03.54.png" id="482" name="Google Shape;482;p55"/>
          <p:cNvPicPr preferRelativeResize="0"/>
          <p:nvPr/>
        </p:nvPicPr>
        <p:blipFill rotWithShape="1">
          <a:blip r:embed="rId3">
            <a:alphaModFix/>
          </a:blip>
          <a:srcRect b="0" l="0" r="0" t="0"/>
          <a:stretch/>
        </p:blipFill>
        <p:spPr>
          <a:xfrm>
            <a:off x="2473386" y="2785896"/>
            <a:ext cx="1892300" cy="901700"/>
          </a:xfrm>
          <a:prstGeom prst="rect">
            <a:avLst/>
          </a:prstGeom>
          <a:noFill/>
          <a:ln>
            <a:noFill/>
          </a:ln>
        </p:spPr>
      </p:pic>
      <p:sp>
        <p:nvSpPr>
          <p:cNvPr id="483" name="Google Shape;483;p55"/>
          <p:cNvSpPr txBox="1"/>
          <p:nvPr/>
        </p:nvSpPr>
        <p:spPr>
          <a:xfrm>
            <a:off x="4642167" y="2895410"/>
            <a:ext cx="1342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Release name</a:t>
            </a:r>
            <a:endParaRPr b="0" i="0" sz="1400" u="none" cap="none" strike="noStrike">
              <a:solidFill>
                <a:schemeClr val="lt1"/>
              </a:solidFill>
              <a:latin typeface="Arial"/>
              <a:ea typeface="Arial"/>
              <a:cs typeface="Arial"/>
              <a:sym typeface="Arial"/>
            </a:endParaRPr>
          </a:p>
        </p:txBody>
      </p:sp>
      <p:sp>
        <p:nvSpPr>
          <p:cNvPr id="484" name="Google Shape;484;p55"/>
          <p:cNvSpPr txBox="1"/>
          <p:nvPr/>
        </p:nvSpPr>
        <p:spPr>
          <a:xfrm>
            <a:off x="4636501" y="3435636"/>
            <a:ext cx="147201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Release version</a:t>
            </a:r>
            <a:endParaRPr b="0" i="0" sz="1400" u="none" cap="none" strike="noStrike">
              <a:solidFill>
                <a:schemeClr val="lt1"/>
              </a:solidFill>
              <a:latin typeface="Arial"/>
              <a:ea typeface="Arial"/>
              <a:cs typeface="Arial"/>
              <a:sym typeface="Arial"/>
            </a:endParaRPr>
          </a:p>
        </p:txBody>
      </p:sp>
      <p:cxnSp>
        <p:nvCxnSpPr>
          <p:cNvPr id="485" name="Google Shape;485;p55"/>
          <p:cNvCxnSpPr>
            <a:stCxn id="483" idx="1"/>
          </p:cNvCxnSpPr>
          <p:nvPr/>
        </p:nvCxnSpPr>
        <p:spPr>
          <a:xfrm flipH="1">
            <a:off x="4157367" y="3049298"/>
            <a:ext cx="484800" cy="15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486" name="Google Shape;486;p55"/>
          <p:cNvCxnSpPr>
            <a:stCxn id="484" idx="1"/>
          </p:cNvCxnSpPr>
          <p:nvPr/>
        </p:nvCxnSpPr>
        <p:spPr>
          <a:xfrm rot="10800000">
            <a:off x="4157401" y="3435624"/>
            <a:ext cx="479100" cy="15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Networks</a:t>
            </a:r>
            <a:endParaRPr b="0" i="0" sz="3200" u="none" cap="none" strike="noStrike">
              <a:solidFill>
                <a:srgbClr val="138A7E"/>
              </a:solidFill>
              <a:latin typeface="Arial"/>
              <a:ea typeface="Arial"/>
              <a:cs typeface="Arial"/>
              <a:sym typeface="Arial"/>
            </a:endParaRPr>
          </a:p>
        </p:txBody>
      </p:sp>
      <p:sp>
        <p:nvSpPr>
          <p:cNvPr id="493" name="Google Shape;493;p56"/>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A BOSH network is an IaaS-agnostic representation of the networking layer. There are three types of networks that BOSH supports:</a:t>
            </a:r>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accent1"/>
                </a:solidFill>
                <a:latin typeface="Arial"/>
                <a:ea typeface="Arial"/>
                <a:cs typeface="Arial"/>
                <a:sym typeface="Arial"/>
              </a:rPr>
              <a:t>Manual</a:t>
            </a:r>
            <a:r>
              <a:rPr b="0" i="0" lang="en-US" sz="2800" u="none" cap="none" strike="noStrike">
                <a:solidFill>
                  <a:schemeClr val="lt1"/>
                </a:solidFill>
                <a:latin typeface="Arial"/>
                <a:ea typeface="Arial"/>
                <a:cs typeface="Arial"/>
                <a:sym typeface="Arial"/>
              </a:rPr>
              <a:t>: BOSH decides how to assign IPs </a:t>
            </a:r>
            <a:endParaRPr b="0" i="0" sz="2800" u="none" cap="none" strike="noStrike">
              <a:solidFill>
                <a:schemeClr val="lt1"/>
              </a:solidFill>
              <a:latin typeface="Arial"/>
              <a:ea typeface="Arial"/>
              <a:cs typeface="Arial"/>
              <a:sym typeface="Arial"/>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Dynamic</a:t>
            </a:r>
            <a:r>
              <a:rPr b="0" i="0" lang="en-US" sz="2800" u="none" cap="none" strike="noStrike">
                <a:solidFill>
                  <a:schemeClr val="lt1"/>
                </a:solidFill>
                <a:latin typeface="Arial"/>
                <a:ea typeface="Arial"/>
                <a:cs typeface="Arial"/>
                <a:sym typeface="Arial"/>
              </a:rPr>
              <a:t>: BOSH defers IP selection to the IaaS</a:t>
            </a:r>
            <a:endParaRPr b="0" i="0" sz="2800" u="none" cap="none" strike="noStrike">
              <a:solidFill>
                <a:schemeClr val="lt1"/>
              </a:solidFill>
              <a:latin typeface="Arial"/>
              <a:ea typeface="Arial"/>
              <a:cs typeface="Arial"/>
              <a:sym typeface="Arial"/>
            </a:endParaRPr>
          </a:p>
          <a:p>
            <a:pPr indent="-266700" lvl="0" marL="266700"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VIP</a:t>
            </a:r>
            <a:r>
              <a:rPr b="0" i="0" lang="en-US" sz="2800" u="none" cap="none" strike="noStrike">
                <a:solidFill>
                  <a:schemeClr val="lt1"/>
                </a:solidFill>
                <a:latin typeface="Arial"/>
                <a:ea typeface="Arial"/>
                <a:cs typeface="Arial"/>
                <a:sym typeface="Arial"/>
              </a:rPr>
              <a:t>: Virtual IP address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Screen Shot 2016-01-09 at 13.37.11.png" id="499" name="Google Shape;499;p57"/>
          <p:cNvPicPr preferRelativeResize="0"/>
          <p:nvPr/>
        </p:nvPicPr>
        <p:blipFill rotWithShape="1">
          <a:blip r:embed="rId3">
            <a:alphaModFix/>
          </a:blip>
          <a:srcRect b="0" l="0" r="0" t="0"/>
          <a:stretch/>
        </p:blipFill>
        <p:spPr>
          <a:xfrm>
            <a:off x="688068" y="2322035"/>
            <a:ext cx="3276600" cy="2319525"/>
          </a:xfrm>
          <a:prstGeom prst="rect">
            <a:avLst/>
          </a:prstGeom>
          <a:noFill/>
          <a:ln>
            <a:noFill/>
          </a:ln>
        </p:spPr>
      </p:pic>
      <p:sp>
        <p:nvSpPr>
          <p:cNvPr id="500" name="Google Shape;500;p5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Manual networks</a:t>
            </a:r>
            <a:endParaRPr b="0" i="0" sz="3200" u="none" cap="none" strike="noStrike">
              <a:solidFill>
                <a:srgbClr val="138A7E"/>
              </a:solidFill>
              <a:latin typeface="Arial"/>
              <a:ea typeface="Arial"/>
              <a:cs typeface="Arial"/>
              <a:sym typeface="Arial"/>
            </a:endParaRPr>
          </a:p>
        </p:txBody>
      </p:sp>
      <p:sp>
        <p:nvSpPr>
          <p:cNvPr id="501" name="Google Shape;501;p57"/>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Manual networking allows you to specify one or more subnets and let BOSH choose available IPs from one of the subnet ranges</a:t>
            </a:r>
            <a:endParaRPr b="0" i="0" sz="2800" u="none" cap="none" strike="noStrike">
              <a:solidFill>
                <a:schemeClr val="lt1"/>
              </a:solidFill>
              <a:latin typeface="Arial"/>
              <a:ea typeface="Arial"/>
              <a:cs typeface="Arial"/>
              <a:sym typeface="Arial"/>
            </a:endParaRPr>
          </a:p>
        </p:txBody>
      </p:sp>
      <p:sp>
        <p:nvSpPr>
          <p:cNvPr id="502" name="Google Shape;502;p57"/>
          <p:cNvSpPr txBox="1"/>
          <p:nvPr/>
        </p:nvSpPr>
        <p:spPr>
          <a:xfrm>
            <a:off x="4548860" y="2453896"/>
            <a:ext cx="134209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 name</a:t>
            </a:r>
            <a:endParaRPr b="0" i="0" sz="1400" u="none" cap="none" strike="noStrike">
              <a:solidFill>
                <a:schemeClr val="lt1"/>
              </a:solidFill>
              <a:latin typeface="Arial"/>
              <a:ea typeface="Arial"/>
              <a:cs typeface="Arial"/>
              <a:sym typeface="Arial"/>
            </a:endParaRPr>
          </a:p>
        </p:txBody>
      </p:sp>
      <p:sp>
        <p:nvSpPr>
          <p:cNvPr id="503" name="Google Shape;503;p57"/>
          <p:cNvSpPr txBox="1"/>
          <p:nvPr/>
        </p:nvSpPr>
        <p:spPr>
          <a:xfrm>
            <a:off x="4560190" y="2669006"/>
            <a:ext cx="123234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 type</a:t>
            </a:r>
            <a:endParaRPr b="0" i="0" sz="1400" u="none" cap="none" strike="noStrike">
              <a:solidFill>
                <a:schemeClr val="lt1"/>
              </a:solidFill>
              <a:latin typeface="Arial"/>
              <a:ea typeface="Arial"/>
              <a:cs typeface="Arial"/>
              <a:sym typeface="Arial"/>
            </a:endParaRPr>
          </a:p>
        </p:txBody>
      </p:sp>
      <p:cxnSp>
        <p:nvCxnSpPr>
          <p:cNvPr id="504" name="Google Shape;504;p57"/>
          <p:cNvCxnSpPr>
            <a:stCxn id="502" idx="1"/>
          </p:cNvCxnSpPr>
          <p:nvPr/>
        </p:nvCxnSpPr>
        <p:spPr>
          <a:xfrm rot="10800000">
            <a:off x="3542960" y="2607785"/>
            <a:ext cx="10059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05" name="Google Shape;505;p57"/>
          <p:cNvCxnSpPr>
            <a:stCxn id="503" idx="1"/>
          </p:cNvCxnSpPr>
          <p:nvPr/>
        </p:nvCxnSpPr>
        <p:spPr>
          <a:xfrm rot="10800000">
            <a:off x="2414590" y="2761695"/>
            <a:ext cx="2145600" cy="61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06" name="Google Shape;506;p57"/>
          <p:cNvSpPr txBox="1"/>
          <p:nvPr/>
        </p:nvSpPr>
        <p:spPr>
          <a:xfrm>
            <a:off x="4548860" y="3323367"/>
            <a:ext cx="294183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DNS IP addresses for this network</a:t>
            </a:r>
            <a:endParaRPr/>
          </a:p>
        </p:txBody>
      </p:sp>
      <p:sp>
        <p:nvSpPr>
          <p:cNvPr id="507" name="Google Shape;507;p57"/>
          <p:cNvSpPr txBox="1"/>
          <p:nvPr/>
        </p:nvSpPr>
        <p:spPr>
          <a:xfrm>
            <a:off x="4548860" y="4247359"/>
            <a:ext cx="210065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Specific IaaS Properties</a:t>
            </a:r>
            <a:endParaRPr/>
          </a:p>
        </p:txBody>
      </p:sp>
      <p:sp>
        <p:nvSpPr>
          <p:cNvPr id="508" name="Google Shape;508;p57"/>
          <p:cNvSpPr txBox="1"/>
          <p:nvPr/>
        </p:nvSpPr>
        <p:spPr>
          <a:xfrm>
            <a:off x="4560190" y="2871504"/>
            <a:ext cx="157168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 IP range</a:t>
            </a:r>
            <a:endParaRPr b="0" i="0" sz="1400" u="none" cap="none" strike="noStrike">
              <a:solidFill>
                <a:schemeClr val="lt1"/>
              </a:solidFill>
              <a:latin typeface="Arial"/>
              <a:ea typeface="Arial"/>
              <a:cs typeface="Arial"/>
              <a:sym typeface="Arial"/>
            </a:endParaRPr>
          </a:p>
        </p:txBody>
      </p:sp>
      <p:sp>
        <p:nvSpPr>
          <p:cNvPr id="509" name="Google Shape;509;p57"/>
          <p:cNvSpPr txBox="1"/>
          <p:nvPr/>
        </p:nvSpPr>
        <p:spPr>
          <a:xfrm>
            <a:off x="4548860" y="3094765"/>
            <a:ext cx="246980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 gateway IP address</a:t>
            </a:r>
            <a:endParaRPr b="0" i="0" sz="1400" u="none" cap="none" strike="noStrike">
              <a:solidFill>
                <a:schemeClr val="lt1"/>
              </a:solidFill>
              <a:latin typeface="Arial"/>
              <a:ea typeface="Arial"/>
              <a:cs typeface="Arial"/>
              <a:sym typeface="Arial"/>
            </a:endParaRPr>
          </a:p>
        </p:txBody>
      </p:sp>
      <p:cxnSp>
        <p:nvCxnSpPr>
          <p:cNvPr id="510" name="Google Shape;510;p57"/>
          <p:cNvCxnSpPr>
            <a:stCxn id="508" idx="1"/>
          </p:cNvCxnSpPr>
          <p:nvPr/>
        </p:nvCxnSpPr>
        <p:spPr>
          <a:xfrm rot="10800000">
            <a:off x="3232090" y="3025392"/>
            <a:ext cx="13281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11" name="Google Shape;511;p57"/>
          <p:cNvCxnSpPr>
            <a:stCxn id="509" idx="1"/>
          </p:cNvCxnSpPr>
          <p:nvPr/>
        </p:nvCxnSpPr>
        <p:spPr>
          <a:xfrm rot="10800000">
            <a:off x="3128660" y="3248654"/>
            <a:ext cx="14202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12" name="Google Shape;512;p57"/>
          <p:cNvCxnSpPr>
            <a:stCxn id="506" idx="1"/>
          </p:cNvCxnSpPr>
          <p:nvPr/>
        </p:nvCxnSpPr>
        <p:spPr>
          <a:xfrm rot="10800000">
            <a:off x="2719460" y="3477256"/>
            <a:ext cx="18294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13" name="Google Shape;513;p57"/>
          <p:cNvCxnSpPr>
            <a:stCxn id="507" idx="1"/>
          </p:cNvCxnSpPr>
          <p:nvPr/>
        </p:nvCxnSpPr>
        <p:spPr>
          <a:xfrm rot="10800000">
            <a:off x="3815360" y="4401247"/>
            <a:ext cx="7335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14" name="Google Shape;514;p57"/>
          <p:cNvSpPr txBox="1"/>
          <p:nvPr/>
        </p:nvSpPr>
        <p:spPr>
          <a:xfrm>
            <a:off x="4545452" y="3590234"/>
            <a:ext cx="208084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IPs that will not be used</a:t>
            </a:r>
            <a:endParaRPr/>
          </a:p>
        </p:txBody>
      </p:sp>
      <p:sp>
        <p:nvSpPr>
          <p:cNvPr id="515" name="Google Shape;515;p57"/>
          <p:cNvSpPr txBox="1"/>
          <p:nvPr/>
        </p:nvSpPr>
        <p:spPr>
          <a:xfrm>
            <a:off x="4548860" y="3868700"/>
            <a:ext cx="417636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IPs that can only be used for static IP reservations </a:t>
            </a:r>
            <a:endParaRPr/>
          </a:p>
        </p:txBody>
      </p:sp>
      <p:cxnSp>
        <p:nvCxnSpPr>
          <p:cNvPr id="516" name="Google Shape;516;p57"/>
          <p:cNvCxnSpPr>
            <a:stCxn id="514" idx="1"/>
          </p:cNvCxnSpPr>
          <p:nvPr/>
        </p:nvCxnSpPr>
        <p:spPr>
          <a:xfrm rot="10800000">
            <a:off x="3733652" y="3744122"/>
            <a:ext cx="8118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17" name="Google Shape;517;p57"/>
          <p:cNvCxnSpPr>
            <a:stCxn id="515" idx="1"/>
          </p:cNvCxnSpPr>
          <p:nvPr/>
        </p:nvCxnSpPr>
        <p:spPr>
          <a:xfrm rot="10800000">
            <a:off x="3886160" y="4022589"/>
            <a:ext cx="6627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descr="Screen Shot 2016-01-09 at 13.37.11.png" id="523" name="Google Shape;523;p58"/>
          <p:cNvPicPr preferRelativeResize="0"/>
          <p:nvPr/>
        </p:nvPicPr>
        <p:blipFill rotWithShape="1">
          <a:blip r:embed="rId3">
            <a:alphaModFix/>
          </a:blip>
          <a:srcRect b="0" l="0" r="0" t="0"/>
          <a:stretch/>
        </p:blipFill>
        <p:spPr>
          <a:xfrm>
            <a:off x="163517" y="1046552"/>
            <a:ext cx="3276600" cy="3022676"/>
          </a:xfrm>
          <a:prstGeom prst="rect">
            <a:avLst/>
          </a:prstGeom>
          <a:noFill/>
          <a:ln>
            <a:noFill/>
          </a:ln>
        </p:spPr>
      </p:pic>
      <p:sp>
        <p:nvSpPr>
          <p:cNvPr id="524" name="Google Shape;524;p58"/>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Manual networks</a:t>
            </a:r>
            <a:endParaRPr b="0" i="0" sz="3200" u="none" cap="none" strike="noStrike">
              <a:solidFill>
                <a:srgbClr val="138A7E"/>
              </a:solidFill>
              <a:latin typeface="Arial"/>
              <a:ea typeface="Arial"/>
              <a:cs typeface="Arial"/>
              <a:sym typeface="Arial"/>
            </a:endParaRPr>
          </a:p>
        </p:txBody>
      </p:sp>
      <p:sp>
        <p:nvSpPr>
          <p:cNvPr id="525" name="Google Shape;525;p58"/>
          <p:cNvSpPr/>
          <p:nvPr/>
        </p:nvSpPr>
        <p:spPr>
          <a:xfrm>
            <a:off x="4055219" y="1188272"/>
            <a:ext cx="1357190" cy="3052441"/>
          </a:xfrm>
          <a:prstGeom prst="rect">
            <a:avLst/>
          </a:prstGeom>
          <a:solidFill>
            <a:srgbClr val="279D8D"/>
          </a:soli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chemeClr val="lt1"/>
              </a:solidFill>
              <a:latin typeface="Arial"/>
              <a:ea typeface="Arial"/>
              <a:cs typeface="Arial"/>
              <a:sym typeface="Arial"/>
            </a:endParaRPr>
          </a:p>
        </p:txBody>
      </p:sp>
      <p:sp>
        <p:nvSpPr>
          <p:cNvPr id="526" name="Google Shape;526;p58"/>
          <p:cNvSpPr txBox="1"/>
          <p:nvPr/>
        </p:nvSpPr>
        <p:spPr>
          <a:xfrm>
            <a:off x="4360446" y="1165532"/>
            <a:ext cx="719480"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10.10.0.1</a:t>
            </a:r>
            <a:endParaRPr b="0" i="0" sz="1000" u="none" cap="none" strike="noStrike">
              <a:solidFill>
                <a:schemeClr val="lt1"/>
              </a:solidFill>
              <a:latin typeface="Arial"/>
              <a:ea typeface="Arial"/>
              <a:cs typeface="Arial"/>
              <a:sym typeface="Arial"/>
            </a:endParaRPr>
          </a:p>
        </p:txBody>
      </p:sp>
      <p:sp>
        <p:nvSpPr>
          <p:cNvPr id="527" name="Google Shape;527;p58"/>
          <p:cNvSpPr txBox="1"/>
          <p:nvPr/>
        </p:nvSpPr>
        <p:spPr>
          <a:xfrm>
            <a:off x="4360446" y="1379927"/>
            <a:ext cx="719480"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10.10.0.2</a:t>
            </a:r>
            <a:endParaRPr b="0" i="0" sz="1000" u="none" cap="none" strike="noStrike">
              <a:solidFill>
                <a:schemeClr val="lt1"/>
              </a:solidFill>
              <a:latin typeface="Arial"/>
              <a:ea typeface="Arial"/>
              <a:cs typeface="Arial"/>
              <a:sym typeface="Arial"/>
            </a:endParaRPr>
          </a:p>
        </p:txBody>
      </p:sp>
      <p:sp>
        <p:nvSpPr>
          <p:cNvPr id="528" name="Google Shape;528;p58"/>
          <p:cNvSpPr txBox="1"/>
          <p:nvPr/>
        </p:nvSpPr>
        <p:spPr>
          <a:xfrm>
            <a:off x="4338642" y="1742429"/>
            <a:ext cx="790801"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10.10.0.10</a:t>
            </a:r>
            <a:endParaRPr b="0" i="0" sz="1000" u="none" cap="none" strike="noStrike">
              <a:solidFill>
                <a:schemeClr val="lt1"/>
              </a:solidFill>
              <a:latin typeface="Arial"/>
              <a:ea typeface="Arial"/>
              <a:cs typeface="Arial"/>
              <a:sym typeface="Arial"/>
            </a:endParaRPr>
          </a:p>
        </p:txBody>
      </p:sp>
      <p:sp>
        <p:nvSpPr>
          <p:cNvPr id="529" name="Google Shape;529;p58"/>
          <p:cNvSpPr txBox="1"/>
          <p:nvPr/>
        </p:nvSpPr>
        <p:spPr>
          <a:xfrm>
            <a:off x="4338642" y="1988650"/>
            <a:ext cx="790801"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10.10.0.11</a:t>
            </a:r>
            <a:endParaRPr b="0" i="0" sz="1000" u="none" cap="none" strike="noStrike">
              <a:solidFill>
                <a:schemeClr val="lt1"/>
              </a:solidFill>
              <a:latin typeface="Arial"/>
              <a:ea typeface="Arial"/>
              <a:cs typeface="Arial"/>
              <a:sym typeface="Arial"/>
            </a:endParaRPr>
          </a:p>
        </p:txBody>
      </p:sp>
      <p:sp>
        <p:nvSpPr>
          <p:cNvPr id="530" name="Google Shape;530;p58"/>
          <p:cNvSpPr txBox="1"/>
          <p:nvPr/>
        </p:nvSpPr>
        <p:spPr>
          <a:xfrm>
            <a:off x="4333191" y="2298853"/>
            <a:ext cx="790801"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10.10.0.20</a:t>
            </a:r>
            <a:endParaRPr b="0" i="0" sz="1000" u="none" cap="none" strike="noStrike">
              <a:solidFill>
                <a:schemeClr val="lt1"/>
              </a:solidFill>
              <a:latin typeface="Arial"/>
              <a:ea typeface="Arial"/>
              <a:cs typeface="Arial"/>
              <a:sym typeface="Arial"/>
            </a:endParaRPr>
          </a:p>
        </p:txBody>
      </p:sp>
      <p:sp>
        <p:nvSpPr>
          <p:cNvPr id="531" name="Google Shape;531;p58"/>
          <p:cNvSpPr txBox="1"/>
          <p:nvPr/>
        </p:nvSpPr>
        <p:spPr>
          <a:xfrm>
            <a:off x="4360446" y="3994492"/>
            <a:ext cx="862123"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10.10.0.255</a:t>
            </a:r>
            <a:endParaRPr b="0" i="0" sz="1000" u="none" cap="none" strike="noStrike">
              <a:solidFill>
                <a:schemeClr val="lt1"/>
              </a:solidFill>
              <a:latin typeface="Arial"/>
              <a:ea typeface="Arial"/>
              <a:cs typeface="Arial"/>
              <a:sym typeface="Arial"/>
            </a:endParaRPr>
          </a:p>
        </p:txBody>
      </p:sp>
      <p:cxnSp>
        <p:nvCxnSpPr>
          <p:cNvPr id="532" name="Google Shape;532;p58"/>
          <p:cNvCxnSpPr/>
          <p:nvPr/>
        </p:nvCxnSpPr>
        <p:spPr>
          <a:xfrm>
            <a:off x="4055219" y="3994492"/>
            <a:ext cx="135719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533" name="Google Shape;533;p58"/>
          <p:cNvCxnSpPr/>
          <p:nvPr/>
        </p:nvCxnSpPr>
        <p:spPr>
          <a:xfrm>
            <a:off x="4055219" y="1390829"/>
            <a:ext cx="135719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534" name="Google Shape;534;p58"/>
          <p:cNvCxnSpPr/>
          <p:nvPr/>
        </p:nvCxnSpPr>
        <p:spPr>
          <a:xfrm>
            <a:off x="4055219" y="1982041"/>
            <a:ext cx="135719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535" name="Google Shape;535;p58"/>
          <p:cNvCxnSpPr/>
          <p:nvPr/>
        </p:nvCxnSpPr>
        <p:spPr>
          <a:xfrm>
            <a:off x="4055219" y="2533454"/>
            <a:ext cx="135719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36" name="Google Shape;536;p58"/>
          <p:cNvSpPr txBox="1"/>
          <p:nvPr/>
        </p:nvSpPr>
        <p:spPr>
          <a:xfrm>
            <a:off x="4295492" y="946344"/>
            <a:ext cx="902811"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10.10.0.0/24</a:t>
            </a:r>
            <a:endParaRPr b="0" i="0" sz="1000" u="none" cap="none" strike="noStrike">
              <a:solidFill>
                <a:schemeClr val="lt1"/>
              </a:solidFill>
              <a:latin typeface="Arial"/>
              <a:ea typeface="Arial"/>
              <a:cs typeface="Arial"/>
              <a:sym typeface="Arial"/>
            </a:endParaRPr>
          </a:p>
        </p:txBody>
      </p:sp>
      <p:sp>
        <p:nvSpPr>
          <p:cNvPr id="537" name="Google Shape;537;p58"/>
          <p:cNvSpPr txBox="1"/>
          <p:nvPr/>
        </p:nvSpPr>
        <p:spPr>
          <a:xfrm>
            <a:off x="5583227" y="1165310"/>
            <a:ext cx="3456169"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Gateway: BOSH will configure each VM with this gateway</a:t>
            </a:r>
            <a:endParaRPr b="0" i="0" sz="1000" u="none" cap="none" strike="noStrike">
              <a:solidFill>
                <a:schemeClr val="lt1"/>
              </a:solidFill>
              <a:latin typeface="Arial"/>
              <a:ea typeface="Arial"/>
              <a:cs typeface="Arial"/>
              <a:sym typeface="Arial"/>
            </a:endParaRPr>
          </a:p>
        </p:txBody>
      </p:sp>
      <p:sp>
        <p:nvSpPr>
          <p:cNvPr id="538" name="Google Shape;538;p58"/>
          <p:cNvSpPr txBox="1"/>
          <p:nvPr/>
        </p:nvSpPr>
        <p:spPr>
          <a:xfrm>
            <a:off x="5595155" y="1583249"/>
            <a:ext cx="3427679"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Reserved range: BOSH will NOT use these IP addresses</a:t>
            </a:r>
            <a:endParaRPr b="0" i="0" sz="1000" u="none" cap="none" strike="noStrike">
              <a:solidFill>
                <a:schemeClr val="lt1"/>
              </a:solidFill>
              <a:latin typeface="Arial"/>
              <a:ea typeface="Arial"/>
              <a:cs typeface="Arial"/>
              <a:sym typeface="Arial"/>
            </a:endParaRPr>
          </a:p>
        </p:txBody>
      </p:sp>
      <p:sp>
        <p:nvSpPr>
          <p:cNvPr id="539" name="Google Shape;539;p58"/>
          <p:cNvSpPr txBox="1"/>
          <p:nvPr/>
        </p:nvSpPr>
        <p:spPr>
          <a:xfrm>
            <a:off x="5600606" y="3980751"/>
            <a:ext cx="2843021"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Broadcast: BOSH will NOT use this IP address</a:t>
            </a:r>
            <a:endParaRPr b="0" i="0" sz="1000" u="none" cap="none" strike="noStrike">
              <a:solidFill>
                <a:schemeClr val="lt1"/>
              </a:solidFill>
              <a:latin typeface="Arial"/>
              <a:ea typeface="Arial"/>
              <a:cs typeface="Arial"/>
              <a:sym typeface="Arial"/>
            </a:endParaRPr>
          </a:p>
        </p:txBody>
      </p:sp>
      <p:sp>
        <p:nvSpPr>
          <p:cNvPr id="540" name="Google Shape;540;p58"/>
          <p:cNvSpPr txBox="1"/>
          <p:nvPr/>
        </p:nvSpPr>
        <p:spPr>
          <a:xfrm>
            <a:off x="5666226" y="3011090"/>
            <a:ext cx="331371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Dynamic range: BOSH will use use these IP addresses</a:t>
            </a:r>
            <a:endParaRPr/>
          </a:p>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when the job does NOT explicitely set one </a:t>
            </a:r>
            <a:endParaRPr b="0" i="0" sz="1000" u="none" cap="none" strike="noStrike">
              <a:solidFill>
                <a:schemeClr val="lt1"/>
              </a:solidFill>
              <a:latin typeface="Arial"/>
              <a:ea typeface="Arial"/>
              <a:cs typeface="Arial"/>
              <a:sym typeface="Arial"/>
            </a:endParaRPr>
          </a:p>
        </p:txBody>
      </p:sp>
      <p:sp>
        <p:nvSpPr>
          <p:cNvPr id="541" name="Google Shape;541;p58"/>
          <p:cNvSpPr txBox="1"/>
          <p:nvPr/>
        </p:nvSpPr>
        <p:spPr>
          <a:xfrm>
            <a:off x="5617976" y="2088526"/>
            <a:ext cx="3278086"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Static range: BOSH will ONLY use these IP addresses</a:t>
            </a:r>
            <a:endParaRPr/>
          </a:p>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when the job explicitely set one</a:t>
            </a:r>
            <a:endParaRPr b="0" i="0" sz="1000" u="none" cap="none" strike="noStrike">
              <a:solidFill>
                <a:schemeClr val="lt1"/>
              </a:solidFill>
              <a:latin typeface="Arial"/>
              <a:ea typeface="Arial"/>
              <a:cs typeface="Arial"/>
              <a:sym typeface="Arial"/>
            </a:endParaRPr>
          </a:p>
        </p:txBody>
      </p:sp>
      <p:sp>
        <p:nvSpPr>
          <p:cNvPr id="542" name="Google Shape;542;p58"/>
          <p:cNvSpPr txBox="1"/>
          <p:nvPr/>
        </p:nvSpPr>
        <p:spPr>
          <a:xfrm>
            <a:off x="4333191" y="2574363"/>
            <a:ext cx="790801"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10.10.0.21</a:t>
            </a:r>
            <a:endParaRPr b="0" i="0" sz="1000" u="none" cap="none" strike="noStrike">
              <a:solidFill>
                <a:schemeClr val="lt1"/>
              </a:solidFill>
              <a:latin typeface="Arial"/>
              <a:ea typeface="Arial"/>
              <a:cs typeface="Arial"/>
              <a:sym typeface="Arial"/>
            </a:endParaRPr>
          </a:p>
        </p:txBody>
      </p:sp>
      <p:sp>
        <p:nvSpPr>
          <p:cNvPr id="543" name="Google Shape;543;p58"/>
          <p:cNvSpPr txBox="1"/>
          <p:nvPr/>
        </p:nvSpPr>
        <p:spPr>
          <a:xfrm>
            <a:off x="4360446" y="3748271"/>
            <a:ext cx="864339"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10.10.0.254</a:t>
            </a:r>
            <a:endParaRPr b="0" i="0" sz="1000" u="none" cap="none" strike="noStrike">
              <a:solidFill>
                <a:schemeClr val="lt1"/>
              </a:solidFill>
              <a:latin typeface="Arial"/>
              <a:ea typeface="Arial"/>
              <a:cs typeface="Arial"/>
              <a:sym typeface="Arial"/>
            </a:endParaRPr>
          </a:p>
        </p:txBody>
      </p:sp>
      <p:sp>
        <p:nvSpPr>
          <p:cNvPr id="544" name="Google Shape;544;p58"/>
          <p:cNvSpPr txBox="1"/>
          <p:nvPr/>
        </p:nvSpPr>
        <p:spPr>
          <a:xfrm>
            <a:off x="4512846" y="1532327"/>
            <a:ext cx="312906"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a:t>
            </a:r>
            <a:endParaRPr b="0" i="0" sz="1000" u="none" cap="none" strike="noStrike">
              <a:solidFill>
                <a:schemeClr val="lt1"/>
              </a:solidFill>
              <a:latin typeface="Arial"/>
              <a:ea typeface="Arial"/>
              <a:cs typeface="Arial"/>
              <a:sym typeface="Arial"/>
            </a:endParaRPr>
          </a:p>
        </p:txBody>
      </p:sp>
      <p:cxnSp>
        <p:nvCxnSpPr>
          <p:cNvPr id="545" name="Google Shape;545;p58"/>
          <p:cNvCxnSpPr>
            <a:stCxn id="537" idx="1"/>
            <a:endCxn id="526" idx="3"/>
          </p:cNvCxnSpPr>
          <p:nvPr/>
        </p:nvCxnSpPr>
        <p:spPr>
          <a:xfrm flipH="1">
            <a:off x="5079827" y="1288420"/>
            <a:ext cx="503400" cy="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46" name="Google Shape;546;p58"/>
          <p:cNvCxnSpPr>
            <a:stCxn id="538" idx="1"/>
          </p:cNvCxnSpPr>
          <p:nvPr/>
        </p:nvCxnSpPr>
        <p:spPr>
          <a:xfrm rot="10800000">
            <a:off x="5080055" y="1706360"/>
            <a:ext cx="5151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47" name="Google Shape;547;p58"/>
          <p:cNvCxnSpPr>
            <a:stCxn id="541" idx="1"/>
          </p:cNvCxnSpPr>
          <p:nvPr/>
        </p:nvCxnSpPr>
        <p:spPr>
          <a:xfrm flipH="1">
            <a:off x="5129576" y="2288581"/>
            <a:ext cx="488400" cy="10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48" name="Google Shape;548;p58"/>
          <p:cNvSpPr txBox="1"/>
          <p:nvPr/>
        </p:nvSpPr>
        <p:spPr>
          <a:xfrm>
            <a:off x="4556233" y="2111760"/>
            <a:ext cx="312906"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a:t>
            </a:r>
            <a:endParaRPr b="0" i="0" sz="1000" u="none" cap="none" strike="noStrike">
              <a:solidFill>
                <a:schemeClr val="lt1"/>
              </a:solidFill>
              <a:latin typeface="Arial"/>
              <a:ea typeface="Arial"/>
              <a:cs typeface="Arial"/>
              <a:sym typeface="Arial"/>
            </a:endParaRPr>
          </a:p>
        </p:txBody>
      </p:sp>
      <p:cxnSp>
        <p:nvCxnSpPr>
          <p:cNvPr id="549" name="Google Shape;549;p58"/>
          <p:cNvCxnSpPr>
            <a:stCxn id="539" idx="1"/>
            <a:endCxn id="531" idx="3"/>
          </p:cNvCxnSpPr>
          <p:nvPr/>
        </p:nvCxnSpPr>
        <p:spPr>
          <a:xfrm flipH="1">
            <a:off x="5222606" y="4103862"/>
            <a:ext cx="378000" cy="13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50" name="Google Shape;550;p58"/>
          <p:cNvSpPr txBox="1"/>
          <p:nvPr/>
        </p:nvSpPr>
        <p:spPr>
          <a:xfrm>
            <a:off x="4556233" y="3032721"/>
            <a:ext cx="312906"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000" u="none" cap="none" strike="noStrike">
                <a:solidFill>
                  <a:schemeClr val="lt1"/>
                </a:solidFill>
                <a:latin typeface="Arial"/>
                <a:ea typeface="Arial"/>
                <a:cs typeface="Arial"/>
                <a:sym typeface="Arial"/>
              </a:rPr>
              <a:t>…</a:t>
            </a:r>
            <a:endParaRPr b="0" i="0" sz="1000" u="none" cap="none" strike="noStrike">
              <a:solidFill>
                <a:schemeClr val="lt1"/>
              </a:solidFill>
              <a:latin typeface="Arial"/>
              <a:ea typeface="Arial"/>
              <a:cs typeface="Arial"/>
              <a:sym typeface="Arial"/>
            </a:endParaRPr>
          </a:p>
        </p:txBody>
      </p:sp>
      <p:cxnSp>
        <p:nvCxnSpPr>
          <p:cNvPr id="551" name="Google Shape;551;p58"/>
          <p:cNvCxnSpPr>
            <a:stCxn id="540" idx="1"/>
          </p:cNvCxnSpPr>
          <p:nvPr/>
        </p:nvCxnSpPr>
        <p:spPr>
          <a:xfrm rot="10800000">
            <a:off x="5080026" y="3211145"/>
            <a:ext cx="5862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descr="Screen Shot 2016-01-09 at 13.30.45.png" id="557" name="Google Shape;557;p59"/>
          <p:cNvPicPr preferRelativeResize="0"/>
          <p:nvPr/>
        </p:nvPicPr>
        <p:blipFill rotWithShape="1">
          <a:blip r:embed="rId3">
            <a:alphaModFix/>
          </a:blip>
          <a:srcRect b="0" l="0" r="0" t="0"/>
          <a:stretch/>
        </p:blipFill>
        <p:spPr>
          <a:xfrm>
            <a:off x="1183977" y="1964120"/>
            <a:ext cx="3111500" cy="1854200"/>
          </a:xfrm>
          <a:prstGeom prst="rect">
            <a:avLst/>
          </a:prstGeom>
          <a:noFill/>
          <a:ln>
            <a:noFill/>
          </a:ln>
        </p:spPr>
      </p:pic>
      <p:sp>
        <p:nvSpPr>
          <p:cNvPr id="558" name="Google Shape;558;p5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Dynamic networks</a:t>
            </a:r>
            <a:endParaRPr b="0" i="0" sz="3200" u="none" cap="none" strike="noStrike">
              <a:solidFill>
                <a:srgbClr val="138A7E"/>
              </a:solidFill>
              <a:latin typeface="Arial"/>
              <a:ea typeface="Arial"/>
              <a:cs typeface="Arial"/>
              <a:sym typeface="Arial"/>
            </a:endParaRPr>
          </a:p>
        </p:txBody>
      </p:sp>
      <p:sp>
        <p:nvSpPr>
          <p:cNvPr id="559" name="Google Shape;559;p59"/>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Dynamic networking defers IP selection to the IaaS</a:t>
            </a:r>
            <a:endParaRPr b="0" i="0" sz="2800" u="none" cap="none" strike="noStrike">
              <a:solidFill>
                <a:schemeClr val="lt1"/>
              </a:solidFill>
              <a:latin typeface="Arial"/>
              <a:ea typeface="Arial"/>
              <a:cs typeface="Arial"/>
              <a:sym typeface="Arial"/>
            </a:endParaRPr>
          </a:p>
        </p:txBody>
      </p:sp>
      <p:sp>
        <p:nvSpPr>
          <p:cNvPr id="560" name="Google Shape;560;p59"/>
          <p:cNvSpPr txBox="1"/>
          <p:nvPr/>
        </p:nvSpPr>
        <p:spPr>
          <a:xfrm>
            <a:off x="4620380" y="2214056"/>
            <a:ext cx="134209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 name</a:t>
            </a:r>
            <a:endParaRPr b="0" i="0" sz="1400" u="none" cap="none" strike="noStrike">
              <a:solidFill>
                <a:schemeClr val="lt1"/>
              </a:solidFill>
              <a:latin typeface="Arial"/>
              <a:ea typeface="Arial"/>
              <a:cs typeface="Arial"/>
              <a:sym typeface="Arial"/>
            </a:endParaRPr>
          </a:p>
        </p:txBody>
      </p:sp>
      <p:sp>
        <p:nvSpPr>
          <p:cNvPr id="561" name="Google Shape;561;p59"/>
          <p:cNvSpPr txBox="1"/>
          <p:nvPr/>
        </p:nvSpPr>
        <p:spPr>
          <a:xfrm>
            <a:off x="4620165" y="2496217"/>
            <a:ext cx="123234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 type</a:t>
            </a:r>
            <a:endParaRPr b="0" i="0" sz="1400" u="none" cap="none" strike="noStrike">
              <a:solidFill>
                <a:schemeClr val="lt1"/>
              </a:solidFill>
              <a:latin typeface="Arial"/>
              <a:ea typeface="Arial"/>
              <a:cs typeface="Arial"/>
              <a:sym typeface="Arial"/>
            </a:endParaRPr>
          </a:p>
        </p:txBody>
      </p:sp>
      <p:cxnSp>
        <p:nvCxnSpPr>
          <p:cNvPr id="562" name="Google Shape;562;p59"/>
          <p:cNvCxnSpPr>
            <a:stCxn id="560" idx="1"/>
          </p:cNvCxnSpPr>
          <p:nvPr/>
        </p:nvCxnSpPr>
        <p:spPr>
          <a:xfrm rot="10800000">
            <a:off x="4017080" y="2367945"/>
            <a:ext cx="6033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63" name="Google Shape;563;p59"/>
          <p:cNvCxnSpPr>
            <a:stCxn id="561" idx="1"/>
          </p:cNvCxnSpPr>
          <p:nvPr/>
        </p:nvCxnSpPr>
        <p:spPr>
          <a:xfrm rot="10800000">
            <a:off x="2926965" y="2650105"/>
            <a:ext cx="16932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64" name="Google Shape;564;p59"/>
          <p:cNvSpPr txBox="1"/>
          <p:nvPr/>
        </p:nvSpPr>
        <p:spPr>
          <a:xfrm>
            <a:off x="4613516" y="2794122"/>
            <a:ext cx="294183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DNS IP addresses for this network</a:t>
            </a:r>
            <a:endParaRPr/>
          </a:p>
        </p:txBody>
      </p:sp>
      <p:sp>
        <p:nvSpPr>
          <p:cNvPr id="565" name="Google Shape;565;p59"/>
          <p:cNvSpPr txBox="1"/>
          <p:nvPr/>
        </p:nvSpPr>
        <p:spPr>
          <a:xfrm>
            <a:off x="4620380" y="3188016"/>
            <a:ext cx="210065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Specific IaaS Properties</a:t>
            </a:r>
            <a:endParaRPr/>
          </a:p>
        </p:txBody>
      </p:sp>
      <p:cxnSp>
        <p:nvCxnSpPr>
          <p:cNvPr id="566" name="Google Shape;566;p59"/>
          <p:cNvCxnSpPr>
            <a:stCxn id="564" idx="1"/>
          </p:cNvCxnSpPr>
          <p:nvPr/>
        </p:nvCxnSpPr>
        <p:spPr>
          <a:xfrm rot="10800000">
            <a:off x="2926916" y="2948011"/>
            <a:ext cx="16866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67" name="Google Shape;567;p59"/>
          <p:cNvCxnSpPr>
            <a:stCxn id="565" idx="1"/>
          </p:cNvCxnSpPr>
          <p:nvPr/>
        </p:nvCxnSpPr>
        <p:spPr>
          <a:xfrm rot="10800000">
            <a:off x="4098980" y="3341905"/>
            <a:ext cx="5214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174418" y="320039"/>
            <a:ext cx="8731801"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Introductions</a:t>
            </a:r>
            <a:endParaRPr b="0" i="0" sz="3200" u="none" cap="none" strike="noStrike">
              <a:solidFill>
                <a:srgbClr val="138A7E"/>
              </a:solidFill>
              <a:latin typeface="Arial"/>
              <a:ea typeface="Arial"/>
              <a:cs typeface="Arial"/>
              <a:sym typeface="Arial"/>
            </a:endParaRPr>
          </a:p>
        </p:txBody>
      </p:sp>
      <p:sp>
        <p:nvSpPr>
          <p:cNvPr id="146" name="Google Shape;146;p24"/>
          <p:cNvSpPr/>
          <p:nvPr/>
        </p:nvSpPr>
        <p:spPr>
          <a:xfrm>
            <a:off x="5156145" y="2415314"/>
            <a:ext cx="18466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47" name="Google Shape;147;p24"/>
          <p:cNvSpPr/>
          <p:nvPr/>
        </p:nvSpPr>
        <p:spPr>
          <a:xfrm>
            <a:off x="677592" y="1778889"/>
            <a:ext cx="1828351" cy="1828351"/>
          </a:xfrm>
          <a:prstGeom prst="ellipse">
            <a:avLst/>
          </a:prstGeom>
          <a:solidFill>
            <a:srgbClr val="30928A">
              <a:alpha val="48235"/>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4"/>
          <p:cNvSpPr txBox="1"/>
          <p:nvPr/>
        </p:nvSpPr>
        <p:spPr>
          <a:xfrm>
            <a:off x="945346" y="2046647"/>
            <a:ext cx="1292841" cy="1292841"/>
          </a:xfrm>
          <a:prstGeom prst="rect">
            <a:avLst/>
          </a:prstGeom>
          <a:noFill/>
          <a:ln>
            <a:noFill/>
          </a:ln>
        </p:spPr>
        <p:txBody>
          <a:bodyPr anchorCtr="0" anchor="ctr" bIns="21575" lIns="100600" spcFirstLastPara="1" rIns="100600" wrap="square" tIns="21575">
            <a:noAutofit/>
          </a:bodyPr>
          <a:lstStyle/>
          <a:p>
            <a:pPr indent="0" lvl="0" marL="0" marR="0" rtl="0" algn="ctr">
              <a:lnSpc>
                <a:spcPct val="90000"/>
              </a:lnSpc>
              <a:spcBef>
                <a:spcPts val="0"/>
              </a:spcBef>
              <a:spcAft>
                <a:spcPts val="0"/>
              </a:spcAft>
              <a:buClr>
                <a:schemeClr val="dk1"/>
              </a:buClr>
              <a:buFont typeface="Arial"/>
              <a:buNone/>
            </a:pPr>
            <a:r>
              <a:rPr b="0" i="0" lang="en-US" sz="1400" u="none" cap="none" strike="noStrike">
                <a:solidFill>
                  <a:schemeClr val="lt1"/>
                </a:solidFill>
                <a:latin typeface="Arial"/>
                <a:ea typeface="Arial"/>
                <a:cs typeface="Arial"/>
                <a:sym typeface="Arial"/>
              </a:rPr>
              <a:t>What is your name?</a:t>
            </a:r>
            <a:endParaRPr/>
          </a:p>
        </p:txBody>
      </p:sp>
      <p:sp>
        <p:nvSpPr>
          <p:cNvPr id="149" name="Google Shape;149;p24"/>
          <p:cNvSpPr/>
          <p:nvPr/>
        </p:nvSpPr>
        <p:spPr>
          <a:xfrm>
            <a:off x="2140277" y="1778889"/>
            <a:ext cx="1828351" cy="1828351"/>
          </a:xfrm>
          <a:prstGeom prst="ellipse">
            <a:avLst/>
          </a:prstGeom>
          <a:solidFill>
            <a:srgbClr val="30928A">
              <a:alpha val="48235"/>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4"/>
          <p:cNvSpPr txBox="1"/>
          <p:nvPr/>
        </p:nvSpPr>
        <p:spPr>
          <a:xfrm>
            <a:off x="2350913" y="2046651"/>
            <a:ext cx="1376397" cy="1292700"/>
          </a:xfrm>
          <a:prstGeom prst="rect">
            <a:avLst/>
          </a:prstGeom>
          <a:noFill/>
          <a:ln>
            <a:noFill/>
          </a:ln>
        </p:spPr>
        <p:txBody>
          <a:bodyPr anchorCtr="0" anchor="ctr" bIns="21575" lIns="100600" spcFirstLastPara="1" rIns="100600" wrap="square" tIns="21575">
            <a:noAutofit/>
          </a:bodyPr>
          <a:lstStyle/>
          <a:p>
            <a:pPr indent="0" lvl="0" marL="0" marR="0" rtl="0" algn="ctr">
              <a:lnSpc>
                <a:spcPct val="90000"/>
              </a:lnSpc>
              <a:spcBef>
                <a:spcPts val="0"/>
              </a:spcBef>
              <a:spcAft>
                <a:spcPts val="0"/>
              </a:spcAft>
              <a:buClr>
                <a:schemeClr val="dk1"/>
              </a:buClr>
              <a:buFont typeface="Arial"/>
              <a:buNone/>
            </a:pPr>
            <a:r>
              <a:rPr b="0" i="0" lang="en-US" sz="1400" u="none" cap="none" strike="noStrike">
                <a:solidFill>
                  <a:schemeClr val="lt1"/>
                </a:solidFill>
                <a:latin typeface="Arial"/>
                <a:ea typeface="Arial"/>
                <a:cs typeface="Arial"/>
                <a:sym typeface="Arial"/>
              </a:rPr>
              <a:t>What department (role) do you work in?</a:t>
            </a:r>
            <a:endParaRPr b="0" i="0" sz="1400" u="none" cap="none" strike="noStrike">
              <a:solidFill>
                <a:schemeClr val="lt1"/>
              </a:solidFill>
              <a:latin typeface="Arial"/>
              <a:ea typeface="Arial"/>
              <a:cs typeface="Arial"/>
              <a:sym typeface="Arial"/>
            </a:endParaRPr>
          </a:p>
        </p:txBody>
      </p:sp>
      <p:sp>
        <p:nvSpPr>
          <p:cNvPr id="151" name="Google Shape;151;p24"/>
          <p:cNvSpPr/>
          <p:nvPr/>
        </p:nvSpPr>
        <p:spPr>
          <a:xfrm>
            <a:off x="3602959" y="1778889"/>
            <a:ext cx="1828351" cy="1828351"/>
          </a:xfrm>
          <a:prstGeom prst="ellipse">
            <a:avLst/>
          </a:prstGeom>
          <a:solidFill>
            <a:srgbClr val="30928A">
              <a:alpha val="48235"/>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4"/>
          <p:cNvSpPr txBox="1"/>
          <p:nvPr/>
        </p:nvSpPr>
        <p:spPr>
          <a:xfrm>
            <a:off x="3870711" y="2046647"/>
            <a:ext cx="1292841" cy="1292841"/>
          </a:xfrm>
          <a:prstGeom prst="rect">
            <a:avLst/>
          </a:prstGeom>
          <a:noFill/>
          <a:ln>
            <a:noFill/>
          </a:ln>
        </p:spPr>
        <p:txBody>
          <a:bodyPr anchorCtr="0" anchor="ctr" bIns="21575" lIns="100600" spcFirstLastPara="1" rIns="100600" wrap="square" tIns="21575">
            <a:noAutofit/>
          </a:bodyPr>
          <a:lstStyle/>
          <a:p>
            <a:pPr indent="0" lvl="0" marL="0" marR="0" rtl="0" algn="ctr">
              <a:lnSpc>
                <a:spcPct val="90000"/>
              </a:lnSpc>
              <a:spcBef>
                <a:spcPts val="0"/>
              </a:spcBef>
              <a:spcAft>
                <a:spcPts val="0"/>
              </a:spcAft>
              <a:buClr>
                <a:schemeClr val="dk1"/>
              </a:buClr>
              <a:buFont typeface="Arial"/>
              <a:buNone/>
            </a:pPr>
            <a:r>
              <a:rPr b="0" i="0" lang="en-US" sz="1400" u="none" cap="none" strike="noStrike">
                <a:solidFill>
                  <a:schemeClr val="lt1"/>
                </a:solidFill>
                <a:latin typeface="Arial"/>
                <a:ea typeface="Arial"/>
                <a:cs typeface="Arial"/>
                <a:sym typeface="Arial"/>
              </a:rPr>
              <a:t>How much do you known about CF &amp; Bosh?</a:t>
            </a:r>
            <a:endParaRPr b="0" i="0" sz="1400" u="none" cap="none" strike="noStrike">
              <a:solidFill>
                <a:schemeClr val="lt1"/>
              </a:solidFill>
              <a:latin typeface="Arial"/>
              <a:ea typeface="Arial"/>
              <a:cs typeface="Arial"/>
              <a:sym typeface="Arial"/>
            </a:endParaRPr>
          </a:p>
        </p:txBody>
      </p:sp>
      <p:sp>
        <p:nvSpPr>
          <p:cNvPr id="153" name="Google Shape;153;p24"/>
          <p:cNvSpPr/>
          <p:nvPr/>
        </p:nvSpPr>
        <p:spPr>
          <a:xfrm>
            <a:off x="5065642" y="1778889"/>
            <a:ext cx="1828351" cy="1828351"/>
          </a:xfrm>
          <a:prstGeom prst="ellipse">
            <a:avLst/>
          </a:prstGeom>
          <a:solidFill>
            <a:srgbClr val="30928A">
              <a:alpha val="48235"/>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4"/>
          <p:cNvSpPr txBox="1"/>
          <p:nvPr/>
        </p:nvSpPr>
        <p:spPr>
          <a:xfrm>
            <a:off x="5382840" y="2046647"/>
            <a:ext cx="1292841" cy="1292841"/>
          </a:xfrm>
          <a:prstGeom prst="rect">
            <a:avLst/>
          </a:prstGeom>
          <a:noFill/>
          <a:ln>
            <a:noFill/>
          </a:ln>
        </p:spPr>
        <p:txBody>
          <a:bodyPr anchorCtr="0" anchor="ctr" bIns="21575" lIns="100600" spcFirstLastPara="1" rIns="100600" wrap="square" tIns="21575">
            <a:noAutofit/>
          </a:bodyPr>
          <a:lstStyle/>
          <a:p>
            <a:pPr indent="0" lvl="0" marL="0" marR="0" rtl="0" algn="ctr">
              <a:lnSpc>
                <a:spcPct val="90000"/>
              </a:lnSpc>
              <a:spcBef>
                <a:spcPts val="0"/>
              </a:spcBef>
              <a:spcAft>
                <a:spcPts val="0"/>
              </a:spcAft>
              <a:buClr>
                <a:schemeClr val="dk1"/>
              </a:buClr>
              <a:buFont typeface="Arial"/>
              <a:buNone/>
            </a:pPr>
            <a:r>
              <a:rPr b="0" i="0" lang="en-US" sz="1400" u="none" cap="none" strike="noStrike">
                <a:solidFill>
                  <a:schemeClr val="lt1"/>
                </a:solidFill>
                <a:latin typeface="Arial"/>
                <a:ea typeface="Arial"/>
                <a:cs typeface="Arial"/>
                <a:sym typeface="Arial"/>
              </a:rPr>
              <a:t>What are your goals</a:t>
            </a:r>
            <a:endParaRPr/>
          </a:p>
          <a:p>
            <a:pPr indent="0" lvl="0" marL="0" marR="0" rtl="0" algn="ctr">
              <a:lnSpc>
                <a:spcPct val="90000"/>
              </a:lnSpc>
              <a:spcBef>
                <a:spcPts val="595"/>
              </a:spcBef>
              <a:spcAft>
                <a:spcPts val="0"/>
              </a:spcAft>
              <a:buClr>
                <a:schemeClr val="dk1"/>
              </a:buClr>
              <a:buFont typeface="Arial"/>
              <a:buNone/>
            </a:pPr>
            <a:r>
              <a:rPr b="0" i="0" lang="en-US" sz="1400" u="none" cap="none" strike="noStrike">
                <a:solidFill>
                  <a:schemeClr val="lt1"/>
                </a:solidFill>
                <a:latin typeface="Arial"/>
                <a:ea typeface="Arial"/>
                <a:cs typeface="Arial"/>
                <a:sym typeface="Arial"/>
              </a:rPr>
              <a:t>for this session?</a:t>
            </a:r>
            <a:endParaRPr b="0" i="0" sz="1400" u="none" cap="none" strike="noStrike">
              <a:solidFill>
                <a:schemeClr val="lt1"/>
              </a:solidFill>
              <a:latin typeface="Arial"/>
              <a:ea typeface="Arial"/>
              <a:cs typeface="Arial"/>
              <a:sym typeface="Arial"/>
            </a:endParaRPr>
          </a:p>
        </p:txBody>
      </p:sp>
      <p:sp>
        <p:nvSpPr>
          <p:cNvPr id="155" name="Google Shape;155;p24"/>
          <p:cNvSpPr/>
          <p:nvPr/>
        </p:nvSpPr>
        <p:spPr>
          <a:xfrm>
            <a:off x="6668431" y="2415314"/>
            <a:ext cx="18466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400" u="none" cap="none" strike="noStrike">
                <a:solidFill>
                  <a:srgbClr val="000000"/>
                </a:solidFill>
                <a:latin typeface="Arial"/>
                <a:ea typeface="Arial"/>
                <a:cs typeface="Arial"/>
                <a:sym typeface="Arial"/>
              </a:rPr>
              <a:t> </a:t>
            </a:r>
            <a:endParaRPr/>
          </a:p>
        </p:txBody>
      </p:sp>
      <p:sp>
        <p:nvSpPr>
          <p:cNvPr id="156" name="Google Shape;156;p24"/>
          <p:cNvSpPr/>
          <p:nvPr/>
        </p:nvSpPr>
        <p:spPr>
          <a:xfrm>
            <a:off x="6577928" y="1778889"/>
            <a:ext cx="1828351" cy="1828351"/>
          </a:xfrm>
          <a:prstGeom prst="ellipse">
            <a:avLst/>
          </a:prstGeom>
          <a:solidFill>
            <a:srgbClr val="30928A">
              <a:alpha val="48235"/>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txBox="1"/>
          <p:nvPr/>
        </p:nvSpPr>
        <p:spPr>
          <a:xfrm>
            <a:off x="6943596" y="2046647"/>
            <a:ext cx="1292841" cy="1292841"/>
          </a:xfrm>
          <a:prstGeom prst="rect">
            <a:avLst/>
          </a:prstGeom>
          <a:noFill/>
          <a:ln>
            <a:noFill/>
          </a:ln>
        </p:spPr>
        <p:txBody>
          <a:bodyPr anchorCtr="0" anchor="ctr" bIns="21575" lIns="100600" spcFirstLastPara="1" rIns="100600" wrap="square" tIns="21575">
            <a:noAutofit/>
          </a:bodyPr>
          <a:lstStyle/>
          <a:p>
            <a:pPr indent="0" lvl="0" marL="0" marR="0" rtl="0" algn="ctr">
              <a:lnSpc>
                <a:spcPct val="90000"/>
              </a:lnSpc>
              <a:spcBef>
                <a:spcPts val="0"/>
              </a:spcBef>
              <a:spcAft>
                <a:spcPts val="0"/>
              </a:spcAft>
              <a:buClr>
                <a:schemeClr val="dk1"/>
              </a:buClr>
              <a:buFont typeface="Arial"/>
              <a:buNone/>
            </a:pPr>
            <a:r>
              <a:rPr b="0" i="0" lang="en-US" sz="1400" u="none" cap="none" strike="noStrike">
                <a:solidFill>
                  <a:schemeClr val="lt1"/>
                </a:solidFill>
                <a:latin typeface="Arial"/>
                <a:ea typeface="Arial"/>
                <a:cs typeface="Arial"/>
                <a:sym typeface="Arial"/>
              </a:rPr>
              <a:t>Share something interesting about yourself</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descr="Screen Shot 2016-01-09 at 13.29.10.png" id="573" name="Google Shape;573;p60"/>
          <p:cNvPicPr preferRelativeResize="0"/>
          <p:nvPr/>
        </p:nvPicPr>
        <p:blipFill rotWithShape="1">
          <a:blip r:embed="rId3">
            <a:alphaModFix/>
          </a:blip>
          <a:srcRect b="0" l="0" r="0" t="0"/>
          <a:stretch/>
        </p:blipFill>
        <p:spPr>
          <a:xfrm>
            <a:off x="1846700" y="2391151"/>
            <a:ext cx="2540000" cy="927100"/>
          </a:xfrm>
          <a:prstGeom prst="rect">
            <a:avLst/>
          </a:prstGeom>
          <a:noFill/>
          <a:ln>
            <a:noFill/>
          </a:ln>
        </p:spPr>
      </p:pic>
      <p:sp>
        <p:nvSpPr>
          <p:cNvPr id="574" name="Google Shape;574;p6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VIP networks</a:t>
            </a:r>
            <a:endParaRPr b="0" i="0" sz="3200" u="none" cap="none" strike="noStrike">
              <a:solidFill>
                <a:srgbClr val="138A7E"/>
              </a:solidFill>
              <a:latin typeface="Arial"/>
              <a:ea typeface="Arial"/>
              <a:cs typeface="Arial"/>
              <a:sym typeface="Arial"/>
            </a:endParaRPr>
          </a:p>
        </p:txBody>
      </p:sp>
      <p:sp>
        <p:nvSpPr>
          <p:cNvPr id="575" name="Google Shape;575;p60"/>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VIP networking enables the association of a virtual IP address that is not backed by any particular NIC </a:t>
            </a:r>
            <a:endParaRPr/>
          </a:p>
        </p:txBody>
      </p:sp>
      <p:sp>
        <p:nvSpPr>
          <p:cNvPr id="576" name="Google Shape;576;p60"/>
          <p:cNvSpPr txBox="1"/>
          <p:nvPr/>
        </p:nvSpPr>
        <p:spPr>
          <a:xfrm>
            <a:off x="4783666" y="2546559"/>
            <a:ext cx="134209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 name</a:t>
            </a:r>
            <a:endParaRPr b="0" i="0" sz="1400" u="none" cap="none" strike="noStrike">
              <a:solidFill>
                <a:schemeClr val="lt1"/>
              </a:solidFill>
              <a:latin typeface="Arial"/>
              <a:ea typeface="Arial"/>
              <a:cs typeface="Arial"/>
              <a:sym typeface="Arial"/>
            </a:endParaRPr>
          </a:p>
        </p:txBody>
      </p:sp>
      <p:sp>
        <p:nvSpPr>
          <p:cNvPr id="577" name="Google Shape;577;p60"/>
          <p:cNvSpPr txBox="1"/>
          <p:nvPr/>
        </p:nvSpPr>
        <p:spPr>
          <a:xfrm>
            <a:off x="4865918" y="2950516"/>
            <a:ext cx="123234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 type</a:t>
            </a:r>
            <a:endParaRPr b="0" i="0" sz="1400" u="none" cap="none" strike="noStrike">
              <a:solidFill>
                <a:schemeClr val="lt1"/>
              </a:solidFill>
              <a:latin typeface="Arial"/>
              <a:ea typeface="Arial"/>
              <a:cs typeface="Arial"/>
              <a:sym typeface="Arial"/>
            </a:endParaRPr>
          </a:p>
        </p:txBody>
      </p:sp>
      <p:cxnSp>
        <p:nvCxnSpPr>
          <p:cNvPr id="578" name="Google Shape;578;p60"/>
          <p:cNvCxnSpPr>
            <a:stCxn id="576" idx="1"/>
          </p:cNvCxnSpPr>
          <p:nvPr/>
        </p:nvCxnSpPr>
        <p:spPr>
          <a:xfrm flipH="1">
            <a:off x="4298866" y="2700447"/>
            <a:ext cx="484800" cy="84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79" name="Google Shape;579;p60"/>
          <p:cNvCxnSpPr>
            <a:stCxn id="577" idx="1"/>
          </p:cNvCxnSpPr>
          <p:nvPr/>
        </p:nvCxnSpPr>
        <p:spPr>
          <a:xfrm rot="10800000">
            <a:off x="3161318" y="3025205"/>
            <a:ext cx="1704600" cy="79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IP reservation types</a:t>
            </a:r>
            <a:endParaRPr b="0" i="0" sz="3200" u="none" cap="none" strike="noStrike">
              <a:solidFill>
                <a:srgbClr val="138A7E"/>
              </a:solidFill>
              <a:latin typeface="Arial"/>
              <a:ea typeface="Arial"/>
              <a:cs typeface="Arial"/>
              <a:sym typeface="Arial"/>
            </a:endParaRPr>
          </a:p>
        </p:txBody>
      </p:sp>
      <p:sp>
        <p:nvSpPr>
          <p:cNvPr id="586" name="Google Shape;586;p61"/>
          <p:cNvSpPr txBox="1"/>
          <p:nvPr>
            <p:ph idx="1" type="body"/>
          </p:nvPr>
        </p:nvSpPr>
        <p:spPr>
          <a:xfrm>
            <a:off x="163518" y="2341113"/>
            <a:ext cx="8742701" cy="2185766"/>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Static</a:t>
            </a:r>
            <a:r>
              <a:rPr b="0" i="0" lang="en-US" sz="2800" u="none" cap="none" strike="noStrike">
                <a:solidFill>
                  <a:schemeClr val="lt1"/>
                </a:solidFill>
                <a:latin typeface="Arial"/>
                <a:ea typeface="Arial"/>
                <a:cs typeface="Arial"/>
                <a:sym typeface="Arial"/>
              </a:rPr>
              <a:t>: IP is explicitly requested by the user in the deployment manifest</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Automatic</a:t>
            </a:r>
            <a:r>
              <a:rPr b="0" i="0" lang="en-US" sz="2800" u="none" cap="none" strike="noStrike">
                <a:solidFill>
                  <a:schemeClr val="lt1"/>
                </a:solidFill>
                <a:latin typeface="Arial"/>
                <a:ea typeface="Arial"/>
                <a:cs typeface="Arial"/>
                <a:sym typeface="Arial"/>
              </a:rPr>
              <a:t>: IP is selected automatically based on the network type</a:t>
            </a:r>
            <a:endParaRPr b="0" i="0" sz="2800" u="none" cap="none" strike="noStrike">
              <a:solidFill>
                <a:schemeClr val="lt1"/>
              </a:solidFill>
              <a:latin typeface="Arial"/>
              <a:ea typeface="Arial"/>
              <a:cs typeface="Arial"/>
              <a:sym typeface="Arial"/>
            </a:endParaRPr>
          </a:p>
        </p:txBody>
      </p:sp>
      <p:graphicFrame>
        <p:nvGraphicFramePr>
          <p:cNvPr id="587" name="Google Shape;587;p61"/>
          <p:cNvGraphicFramePr/>
          <p:nvPr/>
        </p:nvGraphicFramePr>
        <p:xfrm>
          <a:off x="1024706" y="1049938"/>
          <a:ext cx="3000000" cy="3000000"/>
        </p:xfrm>
        <a:graphic>
          <a:graphicData uri="http://schemas.openxmlformats.org/drawingml/2006/table">
            <a:tbl>
              <a:tblPr bandRow="1" firstRow="1">
                <a:noFill/>
                <a:tableStyleId>{3072D340-A557-4673-96EA-8706F0A93AE6}</a:tableStyleId>
              </a:tblPr>
              <a:tblGrid>
                <a:gridCol w="2267425"/>
                <a:gridCol w="1122825"/>
                <a:gridCol w="1406250"/>
                <a:gridCol w="1362650"/>
              </a:tblGrid>
              <a:tr h="177800">
                <a:tc>
                  <a:txBody>
                    <a:bodyPr/>
                    <a:lstStyle/>
                    <a:p>
                      <a:pPr indent="0" lvl="0" marL="0" marR="0" rtl="0" algn="l">
                        <a:lnSpc>
                          <a:spcPct val="100000"/>
                        </a:lnSpc>
                        <a:spcBef>
                          <a:spcPts val="0"/>
                        </a:spcBef>
                        <a:spcAft>
                          <a:spcPts val="0"/>
                        </a:spcAft>
                        <a:buClr>
                          <a:srgbClr val="000000"/>
                        </a:buClr>
                        <a:buFont typeface="Arial"/>
                        <a:buNone/>
                      </a:pPr>
                      <a:r>
                        <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Manual</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Dynamic</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VIP</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1400" u="none" cap="none" strike="noStrike"/>
                        <a:t>Static IP assignment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Supported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Not supported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Supported</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1400" u="none" cap="none" strike="noStrike"/>
                        <a:t>Automatic IP assignment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Supported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Supported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Not Supported</a:t>
                      </a:r>
                      <a:endParaRPr sz="1400" u="none" cap="none" strike="noStrike"/>
                    </a:p>
                  </a:txBody>
                  <a:tcPr marT="45725" marB="45725" marR="91450" marL="9145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Multi-networks</a:t>
            </a:r>
            <a:endParaRPr b="0" i="0" sz="3200" u="none" cap="none" strike="noStrike">
              <a:solidFill>
                <a:srgbClr val="138A7E"/>
              </a:solidFill>
              <a:latin typeface="Arial"/>
              <a:ea typeface="Arial"/>
              <a:cs typeface="Arial"/>
              <a:sym typeface="Arial"/>
            </a:endParaRPr>
          </a:p>
        </p:txBody>
      </p:sp>
      <p:graphicFrame>
        <p:nvGraphicFramePr>
          <p:cNvPr id="594" name="Google Shape;594;p62"/>
          <p:cNvGraphicFramePr/>
          <p:nvPr/>
        </p:nvGraphicFramePr>
        <p:xfrm>
          <a:off x="724924" y="1654975"/>
          <a:ext cx="3000000" cy="3000000"/>
        </p:xfrm>
        <a:graphic>
          <a:graphicData uri="http://schemas.openxmlformats.org/drawingml/2006/table">
            <a:tbl>
              <a:tblPr bandRow="1" firstRow="1">
                <a:noFill/>
                <a:tableStyleId>{3072D340-A557-4673-96EA-8706F0A93AE6}</a:tableStyleId>
              </a:tblPr>
              <a:tblGrid>
                <a:gridCol w="1128275"/>
                <a:gridCol w="2185675"/>
                <a:gridCol w="2049400"/>
                <a:gridCol w="2229275"/>
              </a:tblGrid>
              <a:tr h="177800">
                <a:tc>
                  <a:txBody>
                    <a:bodyPr/>
                    <a:lstStyle/>
                    <a:p>
                      <a:pPr indent="0" lvl="0" marL="0" marR="0" rtl="0" algn="l">
                        <a:lnSpc>
                          <a:spcPct val="100000"/>
                        </a:lnSpc>
                        <a:spcBef>
                          <a:spcPts val="0"/>
                        </a:spcBef>
                        <a:spcAft>
                          <a:spcPts val="0"/>
                        </a:spcAft>
                        <a:buClr>
                          <a:srgbClr val="000000"/>
                        </a:buClr>
                        <a:buFont typeface="Arial"/>
                        <a:buNone/>
                      </a:pPr>
                      <a:r>
                        <a:rPr lang="en-US" sz="1400" u="none" cap="none" strike="noStrike"/>
                        <a:t>IaaS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Manual</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Dynamic</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VIP</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1400" u="none" cap="none" strike="noStrike"/>
                        <a:t>AWS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Single per job instance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Single per job</a:t>
                      </a:r>
                      <a:r>
                        <a:rPr lang="en-US" sz="1400" u="none" cap="none" strike="noStrike"/>
                        <a:t> instance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Single per job instance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1400" u="none" cap="none" strike="noStrike"/>
                        <a:t>OpenStack</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Multiple per job instance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Single per job instance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Single per job instance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1400" u="none" cap="none" strike="noStrike"/>
                        <a:t>vSphere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Multiple per job instance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Not supported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Not supported</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Font typeface="Arial"/>
                        <a:buNone/>
                      </a:pPr>
                      <a:r>
                        <a:rPr lang="en-US" sz="1400" u="none" cap="none" strike="noStrike"/>
                        <a:t>vCloud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Multiple per job instance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Not supported</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Font typeface="Arial"/>
                        <a:buNone/>
                      </a:pPr>
                      <a:r>
                        <a:rPr lang="en-US" sz="1400" u="none" cap="none" strike="noStrike"/>
                        <a:t>Not Supported</a:t>
                      </a:r>
                      <a:endParaRPr sz="1400" u="none" cap="none" strike="noStrike"/>
                    </a:p>
                  </a:txBody>
                  <a:tcPr marT="45725" marB="45725" marR="91450" marL="9145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Resource Pools</a:t>
            </a:r>
            <a:endParaRPr b="0" i="0" sz="3200" u="none" cap="none" strike="noStrike">
              <a:solidFill>
                <a:srgbClr val="138A7E"/>
              </a:solidFill>
              <a:latin typeface="Arial"/>
              <a:ea typeface="Arial"/>
              <a:cs typeface="Arial"/>
              <a:sym typeface="Arial"/>
            </a:endParaRPr>
          </a:p>
        </p:txBody>
      </p:sp>
      <p:sp>
        <p:nvSpPr>
          <p:cNvPr id="601" name="Google Shape;601;p63"/>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Identifies a collection of VM specifications</a:t>
            </a:r>
            <a:endParaRPr/>
          </a:p>
        </p:txBody>
      </p:sp>
      <p:sp>
        <p:nvSpPr>
          <p:cNvPr id="602" name="Google Shape;602;p63"/>
          <p:cNvSpPr txBox="1"/>
          <p:nvPr/>
        </p:nvSpPr>
        <p:spPr>
          <a:xfrm>
            <a:off x="6039269" y="1998332"/>
            <a:ext cx="186124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Resource Pool name</a:t>
            </a:r>
            <a:endParaRPr b="0" i="0" sz="1400" u="none" cap="none" strike="noStrike">
              <a:solidFill>
                <a:schemeClr val="lt1"/>
              </a:solidFill>
              <a:latin typeface="Arial"/>
              <a:ea typeface="Arial"/>
              <a:cs typeface="Arial"/>
              <a:sym typeface="Arial"/>
            </a:endParaRPr>
          </a:p>
        </p:txBody>
      </p:sp>
      <p:sp>
        <p:nvSpPr>
          <p:cNvPr id="603" name="Google Shape;603;p63"/>
          <p:cNvSpPr txBox="1"/>
          <p:nvPr/>
        </p:nvSpPr>
        <p:spPr>
          <a:xfrm>
            <a:off x="6010005" y="2691550"/>
            <a:ext cx="246972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Stemcell (name and version)</a:t>
            </a:r>
            <a:endParaRPr b="0" i="0" sz="1400" u="none" cap="none" strike="noStrike">
              <a:solidFill>
                <a:schemeClr val="lt1"/>
              </a:solidFill>
              <a:latin typeface="Arial"/>
              <a:ea typeface="Arial"/>
              <a:cs typeface="Arial"/>
              <a:sym typeface="Arial"/>
            </a:endParaRPr>
          </a:p>
        </p:txBody>
      </p:sp>
      <p:sp>
        <p:nvSpPr>
          <p:cNvPr id="604" name="Google Shape;604;p63"/>
          <p:cNvSpPr txBox="1"/>
          <p:nvPr/>
        </p:nvSpPr>
        <p:spPr>
          <a:xfrm>
            <a:off x="6048657" y="3404656"/>
            <a:ext cx="210065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Specific IaaS Properties</a:t>
            </a:r>
            <a:endParaRPr b="0" i="0" sz="1400" u="none" cap="none" strike="noStrike">
              <a:solidFill>
                <a:schemeClr val="lt1"/>
              </a:solidFill>
              <a:latin typeface="Arial"/>
              <a:ea typeface="Arial"/>
              <a:cs typeface="Arial"/>
              <a:sym typeface="Arial"/>
            </a:endParaRPr>
          </a:p>
        </p:txBody>
      </p:sp>
      <p:pic>
        <p:nvPicPr>
          <p:cNvPr descr="Screen Shot 2016-01-08 at 15.15.44.png" id="605" name="Google Shape;605;p63"/>
          <p:cNvPicPr preferRelativeResize="0"/>
          <p:nvPr/>
        </p:nvPicPr>
        <p:blipFill rotWithShape="1">
          <a:blip r:embed="rId3">
            <a:alphaModFix/>
          </a:blip>
          <a:srcRect b="0" l="0" r="0" t="0"/>
          <a:stretch/>
        </p:blipFill>
        <p:spPr>
          <a:xfrm>
            <a:off x="514735" y="1747537"/>
            <a:ext cx="5232400" cy="2273300"/>
          </a:xfrm>
          <a:prstGeom prst="rect">
            <a:avLst/>
          </a:prstGeom>
          <a:noFill/>
          <a:ln>
            <a:noFill/>
          </a:ln>
        </p:spPr>
      </p:pic>
      <p:cxnSp>
        <p:nvCxnSpPr>
          <p:cNvPr id="606" name="Google Shape;606;p63"/>
          <p:cNvCxnSpPr>
            <a:stCxn id="602" idx="1"/>
          </p:cNvCxnSpPr>
          <p:nvPr/>
        </p:nvCxnSpPr>
        <p:spPr>
          <a:xfrm flipH="1">
            <a:off x="3069869" y="2152221"/>
            <a:ext cx="2969400" cy="45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07" name="Google Shape;607;p63"/>
          <p:cNvCxnSpPr>
            <a:stCxn id="603" idx="1"/>
          </p:cNvCxnSpPr>
          <p:nvPr/>
        </p:nvCxnSpPr>
        <p:spPr>
          <a:xfrm rot="10800000">
            <a:off x="5596905" y="2845439"/>
            <a:ext cx="4131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08" name="Google Shape;608;p63"/>
          <p:cNvCxnSpPr>
            <a:stCxn id="604" idx="1"/>
          </p:cNvCxnSpPr>
          <p:nvPr/>
        </p:nvCxnSpPr>
        <p:spPr>
          <a:xfrm rot="10800000">
            <a:off x="4459257" y="3558544"/>
            <a:ext cx="15894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609" name="Google Shape;609;p63"/>
          <p:cNvSpPr txBox="1"/>
          <p:nvPr/>
        </p:nvSpPr>
        <p:spPr>
          <a:xfrm>
            <a:off x="6048657" y="2236559"/>
            <a:ext cx="13820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 to use</a:t>
            </a:r>
            <a:endParaRPr b="0" i="0" sz="1400" u="none" cap="none" strike="noStrike">
              <a:solidFill>
                <a:schemeClr val="lt1"/>
              </a:solidFill>
              <a:latin typeface="Arial"/>
              <a:ea typeface="Arial"/>
              <a:cs typeface="Arial"/>
              <a:sym typeface="Arial"/>
            </a:endParaRPr>
          </a:p>
        </p:txBody>
      </p:sp>
      <p:cxnSp>
        <p:nvCxnSpPr>
          <p:cNvPr id="610" name="Google Shape;610;p63"/>
          <p:cNvCxnSpPr>
            <a:stCxn id="609" idx="1"/>
          </p:cNvCxnSpPr>
          <p:nvPr/>
        </p:nvCxnSpPr>
        <p:spPr>
          <a:xfrm rot="10800000">
            <a:off x="2933757" y="2390447"/>
            <a:ext cx="31149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Disk Pools</a:t>
            </a:r>
            <a:endParaRPr b="0" i="0" sz="3200" u="none" cap="none" strike="noStrike">
              <a:solidFill>
                <a:srgbClr val="138A7E"/>
              </a:solidFill>
              <a:latin typeface="Arial"/>
              <a:ea typeface="Arial"/>
              <a:cs typeface="Arial"/>
              <a:sym typeface="Arial"/>
            </a:endParaRPr>
          </a:p>
        </p:txBody>
      </p:sp>
      <p:sp>
        <p:nvSpPr>
          <p:cNvPr id="617" name="Google Shape;617;p64"/>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Identifies a collection of disk specifications</a:t>
            </a:r>
            <a:endParaRPr/>
          </a:p>
        </p:txBody>
      </p:sp>
      <p:sp>
        <p:nvSpPr>
          <p:cNvPr id="618" name="Google Shape;618;p64"/>
          <p:cNvSpPr txBox="1"/>
          <p:nvPr/>
        </p:nvSpPr>
        <p:spPr>
          <a:xfrm>
            <a:off x="4785022" y="2338127"/>
            <a:ext cx="144194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Disk Pool name</a:t>
            </a:r>
            <a:endParaRPr b="0" i="0" sz="1400" u="none" cap="none" strike="noStrike">
              <a:solidFill>
                <a:schemeClr val="lt1"/>
              </a:solidFill>
              <a:latin typeface="Arial"/>
              <a:ea typeface="Arial"/>
              <a:cs typeface="Arial"/>
              <a:sym typeface="Arial"/>
            </a:endParaRPr>
          </a:p>
        </p:txBody>
      </p:sp>
      <p:sp>
        <p:nvSpPr>
          <p:cNvPr id="619" name="Google Shape;619;p64"/>
          <p:cNvSpPr txBox="1"/>
          <p:nvPr/>
        </p:nvSpPr>
        <p:spPr>
          <a:xfrm>
            <a:off x="4787098" y="2707952"/>
            <a:ext cx="132175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Disk size (Mb)</a:t>
            </a:r>
            <a:endParaRPr b="0" i="0" sz="1400" u="none" cap="none" strike="noStrike">
              <a:solidFill>
                <a:schemeClr val="lt1"/>
              </a:solidFill>
              <a:latin typeface="Arial"/>
              <a:ea typeface="Arial"/>
              <a:cs typeface="Arial"/>
              <a:sym typeface="Arial"/>
            </a:endParaRPr>
          </a:p>
        </p:txBody>
      </p:sp>
      <p:pic>
        <p:nvPicPr>
          <p:cNvPr descr="Screen Shot 2016-01-08 at 15.07.47.png" id="620" name="Google Shape;620;p64"/>
          <p:cNvPicPr preferRelativeResize="0"/>
          <p:nvPr/>
        </p:nvPicPr>
        <p:blipFill rotWithShape="1">
          <a:blip r:embed="rId3">
            <a:alphaModFix/>
          </a:blip>
          <a:srcRect b="0" l="0" r="0" t="0"/>
          <a:stretch/>
        </p:blipFill>
        <p:spPr>
          <a:xfrm>
            <a:off x="1813635" y="2225398"/>
            <a:ext cx="2387600" cy="1270000"/>
          </a:xfrm>
          <a:prstGeom prst="rect">
            <a:avLst/>
          </a:prstGeom>
          <a:noFill/>
          <a:ln>
            <a:noFill/>
          </a:ln>
        </p:spPr>
      </p:pic>
      <p:sp>
        <p:nvSpPr>
          <p:cNvPr id="621" name="Google Shape;621;p64"/>
          <p:cNvSpPr txBox="1"/>
          <p:nvPr/>
        </p:nvSpPr>
        <p:spPr>
          <a:xfrm>
            <a:off x="4787098" y="3133111"/>
            <a:ext cx="210065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Specific IaaS Properties</a:t>
            </a:r>
            <a:endParaRPr b="0" i="0" sz="1400" u="none" cap="none" strike="noStrike">
              <a:solidFill>
                <a:schemeClr val="lt1"/>
              </a:solidFill>
              <a:latin typeface="Arial"/>
              <a:ea typeface="Arial"/>
              <a:cs typeface="Arial"/>
              <a:sym typeface="Arial"/>
            </a:endParaRPr>
          </a:p>
        </p:txBody>
      </p:sp>
      <p:cxnSp>
        <p:nvCxnSpPr>
          <p:cNvPr id="622" name="Google Shape;622;p64"/>
          <p:cNvCxnSpPr>
            <a:stCxn id="618" idx="1"/>
          </p:cNvCxnSpPr>
          <p:nvPr/>
        </p:nvCxnSpPr>
        <p:spPr>
          <a:xfrm flipH="1">
            <a:off x="3902722" y="2492015"/>
            <a:ext cx="882300" cy="15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23" name="Google Shape;623;p64"/>
          <p:cNvCxnSpPr>
            <a:stCxn id="619" idx="1"/>
          </p:cNvCxnSpPr>
          <p:nvPr/>
        </p:nvCxnSpPr>
        <p:spPr>
          <a:xfrm rot="10800000">
            <a:off x="3733498" y="2861840"/>
            <a:ext cx="10536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24" name="Google Shape;624;p64"/>
          <p:cNvCxnSpPr>
            <a:stCxn id="621" idx="1"/>
          </p:cNvCxnSpPr>
          <p:nvPr/>
        </p:nvCxnSpPr>
        <p:spPr>
          <a:xfrm rot="10800000">
            <a:off x="4076998" y="3245899"/>
            <a:ext cx="710100" cy="41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descr="Screen Shot 2016-01-08 at 17.29.37.png" id="630" name="Google Shape;630;p65"/>
          <p:cNvPicPr preferRelativeResize="0"/>
          <p:nvPr/>
        </p:nvPicPr>
        <p:blipFill rotWithShape="1">
          <a:blip r:embed="rId3">
            <a:alphaModFix/>
          </a:blip>
          <a:srcRect b="0" l="0" r="0" t="0"/>
          <a:stretch/>
        </p:blipFill>
        <p:spPr>
          <a:xfrm>
            <a:off x="124455" y="1853267"/>
            <a:ext cx="3238543" cy="2725394"/>
          </a:xfrm>
          <a:prstGeom prst="rect">
            <a:avLst/>
          </a:prstGeom>
          <a:noFill/>
          <a:ln>
            <a:noFill/>
          </a:ln>
        </p:spPr>
      </p:pic>
      <p:sp>
        <p:nvSpPr>
          <p:cNvPr id="631" name="Google Shape;631;p6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Jobs</a:t>
            </a:r>
            <a:endParaRPr b="0" i="0" sz="3200" u="none" cap="none" strike="noStrike">
              <a:solidFill>
                <a:srgbClr val="138A7E"/>
              </a:solidFill>
              <a:latin typeface="Arial"/>
              <a:ea typeface="Arial"/>
              <a:cs typeface="Arial"/>
              <a:sym typeface="Arial"/>
            </a:endParaRPr>
          </a:p>
        </p:txBody>
      </p:sp>
      <p:sp>
        <p:nvSpPr>
          <p:cNvPr id="632" name="Google Shape;632;p65"/>
          <p:cNvSpPr txBox="1"/>
          <p:nvPr>
            <p:ph idx="1" type="body"/>
          </p:nvPr>
        </p:nvSpPr>
        <p:spPr>
          <a:xfrm>
            <a:off x="163517" y="942986"/>
            <a:ext cx="8742701" cy="3537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A job is a composition of configuration and installed software on a particular VM</a:t>
            </a:r>
            <a:endParaRPr/>
          </a:p>
        </p:txBody>
      </p:sp>
      <p:sp>
        <p:nvSpPr>
          <p:cNvPr id="633" name="Google Shape;633;p65"/>
          <p:cNvSpPr txBox="1"/>
          <p:nvPr/>
        </p:nvSpPr>
        <p:spPr>
          <a:xfrm>
            <a:off x="4781201" y="1928042"/>
            <a:ext cx="154188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Name of the jobs</a:t>
            </a:r>
            <a:endParaRPr b="0" i="0" sz="1400" u="none" cap="none" strike="noStrike">
              <a:solidFill>
                <a:schemeClr val="lt1"/>
              </a:solidFill>
              <a:latin typeface="Arial"/>
              <a:ea typeface="Arial"/>
              <a:cs typeface="Arial"/>
              <a:sym typeface="Arial"/>
            </a:endParaRPr>
          </a:p>
        </p:txBody>
      </p:sp>
      <p:sp>
        <p:nvSpPr>
          <p:cNvPr id="634" name="Google Shape;634;p65"/>
          <p:cNvSpPr txBox="1"/>
          <p:nvPr/>
        </p:nvSpPr>
        <p:spPr>
          <a:xfrm>
            <a:off x="4798605" y="2414636"/>
            <a:ext cx="37378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Release to be deployed and release process</a:t>
            </a:r>
            <a:endParaRPr b="0" i="0" sz="1400" u="none" cap="none" strike="noStrike">
              <a:solidFill>
                <a:schemeClr val="lt1"/>
              </a:solidFill>
              <a:latin typeface="Arial"/>
              <a:ea typeface="Arial"/>
              <a:cs typeface="Arial"/>
              <a:sym typeface="Arial"/>
            </a:endParaRPr>
          </a:p>
        </p:txBody>
      </p:sp>
      <p:sp>
        <p:nvSpPr>
          <p:cNvPr id="635" name="Google Shape;635;p65"/>
          <p:cNvSpPr txBox="1"/>
          <p:nvPr/>
        </p:nvSpPr>
        <p:spPr>
          <a:xfrm>
            <a:off x="4814341" y="2619452"/>
            <a:ext cx="232007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Persistent disk or disk pool</a:t>
            </a:r>
            <a:endParaRPr b="0" i="0" sz="1400" u="none" cap="none" strike="noStrike">
              <a:solidFill>
                <a:schemeClr val="lt1"/>
              </a:solidFill>
              <a:latin typeface="Arial"/>
              <a:ea typeface="Arial"/>
              <a:cs typeface="Arial"/>
              <a:sym typeface="Arial"/>
            </a:endParaRPr>
          </a:p>
        </p:txBody>
      </p:sp>
      <p:sp>
        <p:nvSpPr>
          <p:cNvPr id="636" name="Google Shape;636;p65"/>
          <p:cNvSpPr txBox="1"/>
          <p:nvPr/>
        </p:nvSpPr>
        <p:spPr>
          <a:xfrm>
            <a:off x="4803002" y="2161369"/>
            <a:ext cx="289910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 of instances of this particular job</a:t>
            </a:r>
            <a:endParaRPr b="0" i="0" sz="1400" u="none" cap="none" strike="noStrike">
              <a:solidFill>
                <a:schemeClr val="lt1"/>
              </a:solidFill>
              <a:latin typeface="Arial"/>
              <a:ea typeface="Arial"/>
              <a:cs typeface="Arial"/>
              <a:sym typeface="Arial"/>
            </a:endParaRPr>
          </a:p>
        </p:txBody>
      </p:sp>
      <p:cxnSp>
        <p:nvCxnSpPr>
          <p:cNvPr id="637" name="Google Shape;637;p65"/>
          <p:cNvCxnSpPr>
            <a:stCxn id="633" idx="1"/>
          </p:cNvCxnSpPr>
          <p:nvPr/>
        </p:nvCxnSpPr>
        <p:spPr>
          <a:xfrm rot="10800000">
            <a:off x="2164001" y="2081930"/>
            <a:ext cx="26172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38" name="Google Shape;638;p65"/>
          <p:cNvCxnSpPr>
            <a:stCxn id="635" idx="1"/>
          </p:cNvCxnSpPr>
          <p:nvPr/>
        </p:nvCxnSpPr>
        <p:spPr>
          <a:xfrm rot="10800000">
            <a:off x="2600041" y="2722340"/>
            <a:ext cx="2214300" cy="51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39" name="Google Shape;639;p65"/>
          <p:cNvCxnSpPr>
            <a:stCxn id="634" idx="1"/>
          </p:cNvCxnSpPr>
          <p:nvPr/>
        </p:nvCxnSpPr>
        <p:spPr>
          <a:xfrm rot="10800000">
            <a:off x="2338305" y="2568524"/>
            <a:ext cx="24603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40" name="Google Shape;640;p65"/>
          <p:cNvCxnSpPr>
            <a:stCxn id="636" idx="1"/>
          </p:cNvCxnSpPr>
          <p:nvPr/>
        </p:nvCxnSpPr>
        <p:spPr>
          <a:xfrm rot="10800000">
            <a:off x="1662302" y="2235757"/>
            <a:ext cx="3140700" cy="79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641" name="Google Shape;641;p65"/>
          <p:cNvSpPr txBox="1"/>
          <p:nvPr/>
        </p:nvSpPr>
        <p:spPr>
          <a:xfrm>
            <a:off x="4830699" y="3088003"/>
            <a:ext cx="85151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a:t>
            </a:r>
            <a:endParaRPr b="0" i="0" sz="1400" u="none" cap="none" strike="noStrike">
              <a:solidFill>
                <a:schemeClr val="lt1"/>
              </a:solidFill>
              <a:latin typeface="Arial"/>
              <a:ea typeface="Arial"/>
              <a:cs typeface="Arial"/>
              <a:sym typeface="Arial"/>
            </a:endParaRPr>
          </a:p>
        </p:txBody>
      </p:sp>
      <p:sp>
        <p:nvSpPr>
          <p:cNvPr id="642" name="Google Shape;642;p65"/>
          <p:cNvSpPr txBox="1"/>
          <p:nvPr/>
        </p:nvSpPr>
        <p:spPr>
          <a:xfrm>
            <a:off x="4814341" y="2859064"/>
            <a:ext cx="1342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Resource pool</a:t>
            </a:r>
            <a:endParaRPr b="0" i="0" sz="1400" u="none" cap="none" strike="noStrike">
              <a:solidFill>
                <a:schemeClr val="lt1"/>
              </a:solidFill>
              <a:latin typeface="Arial"/>
              <a:ea typeface="Arial"/>
              <a:cs typeface="Arial"/>
              <a:sym typeface="Arial"/>
            </a:endParaRPr>
          </a:p>
        </p:txBody>
      </p:sp>
      <p:cxnSp>
        <p:nvCxnSpPr>
          <p:cNvPr id="643" name="Google Shape;643;p65"/>
          <p:cNvCxnSpPr>
            <a:stCxn id="642" idx="1"/>
          </p:cNvCxnSpPr>
          <p:nvPr/>
        </p:nvCxnSpPr>
        <p:spPr>
          <a:xfrm rot="10800000">
            <a:off x="2899741" y="2874953"/>
            <a:ext cx="1914600" cy="138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44" name="Google Shape;644;p65"/>
          <p:cNvCxnSpPr>
            <a:stCxn id="641" idx="1"/>
          </p:cNvCxnSpPr>
          <p:nvPr/>
        </p:nvCxnSpPr>
        <p:spPr>
          <a:xfrm rot="10800000">
            <a:off x="2120199" y="3087991"/>
            <a:ext cx="2710500" cy="15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descr="Screen Shot 2016-01-08 at 19.35.18.png" id="650" name="Google Shape;650;p66"/>
          <p:cNvPicPr preferRelativeResize="0"/>
          <p:nvPr/>
        </p:nvPicPr>
        <p:blipFill rotWithShape="1">
          <a:blip r:embed="rId3">
            <a:alphaModFix/>
          </a:blip>
          <a:srcRect b="0" l="0" r="0" t="0"/>
          <a:stretch/>
        </p:blipFill>
        <p:spPr>
          <a:xfrm>
            <a:off x="163517" y="1960378"/>
            <a:ext cx="2844169" cy="2508998"/>
          </a:xfrm>
          <a:prstGeom prst="rect">
            <a:avLst/>
          </a:prstGeom>
          <a:noFill/>
          <a:ln>
            <a:noFill/>
          </a:ln>
        </p:spPr>
      </p:pic>
      <p:sp>
        <p:nvSpPr>
          <p:cNvPr id="651" name="Google Shape;651;p6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Job’s networks</a:t>
            </a:r>
            <a:endParaRPr b="0" i="0" sz="3200" u="none" cap="none" strike="noStrike">
              <a:solidFill>
                <a:srgbClr val="138A7E"/>
              </a:solidFill>
              <a:latin typeface="Arial"/>
              <a:ea typeface="Arial"/>
              <a:cs typeface="Arial"/>
              <a:sym typeface="Arial"/>
            </a:endParaRPr>
          </a:p>
        </p:txBody>
      </p:sp>
      <p:sp>
        <p:nvSpPr>
          <p:cNvPr id="652" name="Google Shape;652;p66"/>
          <p:cNvSpPr txBox="1"/>
          <p:nvPr>
            <p:ph idx="1" type="body"/>
          </p:nvPr>
        </p:nvSpPr>
        <p:spPr>
          <a:xfrm>
            <a:off x="163517" y="942986"/>
            <a:ext cx="8742701" cy="3537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Depending on the job’s network, additional properties might be configured</a:t>
            </a:r>
            <a:endParaRPr/>
          </a:p>
        </p:txBody>
      </p:sp>
      <p:sp>
        <p:nvSpPr>
          <p:cNvPr id="653" name="Google Shape;653;p66"/>
          <p:cNvSpPr txBox="1"/>
          <p:nvPr/>
        </p:nvSpPr>
        <p:spPr>
          <a:xfrm>
            <a:off x="3337854" y="3606884"/>
            <a:ext cx="559319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Manual networks allows to specify the desired private IP address(es)</a:t>
            </a:r>
            <a:endParaRPr b="0" i="0" sz="1400" u="none" cap="none" strike="noStrike">
              <a:solidFill>
                <a:schemeClr val="lt1"/>
              </a:solidFill>
              <a:latin typeface="Arial"/>
              <a:ea typeface="Arial"/>
              <a:cs typeface="Arial"/>
              <a:sym typeface="Arial"/>
            </a:endParaRPr>
          </a:p>
        </p:txBody>
      </p:sp>
      <p:sp>
        <p:nvSpPr>
          <p:cNvPr id="654" name="Google Shape;654;p66"/>
          <p:cNvSpPr txBox="1"/>
          <p:nvPr/>
        </p:nvSpPr>
        <p:spPr>
          <a:xfrm>
            <a:off x="3337854" y="4088028"/>
            <a:ext cx="470790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VIP networks require to specify the public IP address(es)</a:t>
            </a:r>
            <a:endParaRPr b="0" i="0" sz="1400" u="none" cap="none" strike="noStrike">
              <a:solidFill>
                <a:schemeClr val="lt1"/>
              </a:solidFill>
              <a:latin typeface="Arial"/>
              <a:ea typeface="Arial"/>
              <a:cs typeface="Arial"/>
              <a:sym typeface="Arial"/>
            </a:endParaRPr>
          </a:p>
        </p:txBody>
      </p:sp>
      <p:cxnSp>
        <p:nvCxnSpPr>
          <p:cNvPr id="655" name="Google Shape;655;p66"/>
          <p:cNvCxnSpPr>
            <a:stCxn id="653" idx="1"/>
          </p:cNvCxnSpPr>
          <p:nvPr/>
        </p:nvCxnSpPr>
        <p:spPr>
          <a:xfrm rot="10800000">
            <a:off x="1831254" y="3760772"/>
            <a:ext cx="15066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56" name="Google Shape;656;p66"/>
          <p:cNvCxnSpPr>
            <a:stCxn id="654" idx="1"/>
          </p:cNvCxnSpPr>
          <p:nvPr/>
        </p:nvCxnSpPr>
        <p:spPr>
          <a:xfrm rot="10800000">
            <a:off x="1967754" y="4241917"/>
            <a:ext cx="13701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7"/>
          <p:cNvSpPr/>
          <p:nvPr/>
        </p:nvSpPr>
        <p:spPr>
          <a:xfrm>
            <a:off x="3799042" y="1291837"/>
            <a:ext cx="2539415" cy="2196668"/>
          </a:xfrm>
          <a:prstGeom prst="rect">
            <a:avLst/>
          </a:prstGeom>
          <a:solidFill>
            <a:srgbClr val="BEF7F2"/>
          </a:solidFill>
          <a:ln cap="flat" cmpd="sng" w="38100">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63" name="Google Shape;663;p67"/>
          <p:cNvSpPr/>
          <p:nvPr/>
        </p:nvSpPr>
        <p:spPr>
          <a:xfrm>
            <a:off x="4022516" y="1433557"/>
            <a:ext cx="1980906" cy="1482615"/>
          </a:xfrm>
          <a:prstGeom prst="rect">
            <a:avLst/>
          </a:prstGeom>
          <a:solidFill>
            <a:srgbClr val="81EEE3"/>
          </a:solidFill>
          <a:ln cap="flat" cmpd="sng" w="38100">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64" name="Google Shape;664;p6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Jobs</a:t>
            </a:r>
            <a:endParaRPr b="0" i="0" sz="3200" u="none" cap="none" strike="noStrike">
              <a:solidFill>
                <a:srgbClr val="138A7E"/>
              </a:solidFill>
              <a:latin typeface="Arial"/>
              <a:ea typeface="Arial"/>
              <a:cs typeface="Arial"/>
              <a:sym typeface="Arial"/>
            </a:endParaRPr>
          </a:p>
        </p:txBody>
      </p:sp>
      <p:sp>
        <p:nvSpPr>
          <p:cNvPr id="665" name="Google Shape;665;p67"/>
          <p:cNvSpPr/>
          <p:nvPr/>
        </p:nvSpPr>
        <p:spPr>
          <a:xfrm>
            <a:off x="4169678" y="1575277"/>
            <a:ext cx="1635169" cy="914400"/>
          </a:xfrm>
          <a:prstGeom prst="rect">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400" u="none" cap="none" strike="noStrike">
                <a:solidFill>
                  <a:srgbClr val="138A7E"/>
                </a:solidFill>
                <a:latin typeface="Arial"/>
                <a:ea typeface="Arial"/>
                <a:cs typeface="Arial"/>
                <a:sym typeface="Arial"/>
              </a:rPr>
              <a:t>Job</a:t>
            </a:r>
            <a:endParaRPr/>
          </a:p>
          <a:p>
            <a:pPr indent="0" lvl="0" marL="0" marR="0" rtl="0" algn="ctr">
              <a:lnSpc>
                <a:spcPct val="100000"/>
              </a:lnSpc>
              <a:spcBef>
                <a:spcPts val="0"/>
              </a:spcBef>
              <a:spcAft>
                <a:spcPts val="0"/>
              </a:spcAft>
              <a:buClr>
                <a:srgbClr val="138A7E"/>
              </a:buClr>
              <a:buFont typeface="Arial"/>
              <a:buNone/>
            </a:pPr>
            <a:r>
              <a:rPr b="0" i="0" lang="en-US" sz="1400" u="none" cap="none" strike="noStrike">
                <a:solidFill>
                  <a:srgbClr val="138A7E"/>
                </a:solidFill>
                <a:latin typeface="Arial"/>
                <a:ea typeface="Arial"/>
                <a:cs typeface="Arial"/>
                <a:sym typeface="Arial"/>
              </a:rPr>
              <a:t>redis-servers</a:t>
            </a:r>
            <a:endParaRPr/>
          </a:p>
          <a:p>
            <a:pPr indent="0" lvl="0" marL="0" marR="0" rtl="0" algn="ctr">
              <a:lnSpc>
                <a:spcPct val="100000"/>
              </a:lnSpc>
              <a:spcBef>
                <a:spcPts val="0"/>
              </a:spcBef>
              <a:spcAft>
                <a:spcPts val="0"/>
              </a:spcAft>
              <a:buClr>
                <a:srgbClr val="138A7E"/>
              </a:buClr>
              <a:buFont typeface="Arial"/>
              <a:buNone/>
            </a:pPr>
            <a:r>
              <a:rPr b="0" i="0" lang="en-US" sz="1400" u="none" cap="none" strike="noStrike">
                <a:solidFill>
                  <a:srgbClr val="138A7E"/>
                </a:solidFill>
                <a:latin typeface="Arial"/>
                <a:ea typeface="Arial"/>
                <a:cs typeface="Arial"/>
                <a:sym typeface="Arial"/>
              </a:rPr>
              <a:t>Instance 1</a:t>
            </a:r>
            <a:endParaRPr b="0" i="0" sz="1400" u="none" cap="none" strike="noStrike">
              <a:solidFill>
                <a:srgbClr val="138A7E"/>
              </a:solidFill>
              <a:latin typeface="Arial"/>
              <a:ea typeface="Arial"/>
              <a:cs typeface="Arial"/>
              <a:sym typeface="Arial"/>
            </a:endParaRPr>
          </a:p>
        </p:txBody>
      </p:sp>
      <p:pic>
        <p:nvPicPr>
          <p:cNvPr descr="Screen Shot 2016-01-09 at 17.05.27.png" id="666" name="Google Shape;666;p67"/>
          <p:cNvPicPr preferRelativeResize="0"/>
          <p:nvPr/>
        </p:nvPicPr>
        <p:blipFill rotWithShape="1">
          <a:blip r:embed="rId3">
            <a:alphaModFix/>
          </a:blip>
          <a:srcRect b="0" l="0" r="0" t="0"/>
          <a:stretch/>
        </p:blipFill>
        <p:spPr>
          <a:xfrm>
            <a:off x="163517" y="921376"/>
            <a:ext cx="2928605" cy="3557712"/>
          </a:xfrm>
          <a:prstGeom prst="rect">
            <a:avLst/>
          </a:prstGeom>
          <a:noFill/>
          <a:ln>
            <a:noFill/>
          </a:ln>
        </p:spPr>
      </p:pic>
      <p:sp>
        <p:nvSpPr>
          <p:cNvPr id="667" name="Google Shape;667;p67"/>
          <p:cNvSpPr txBox="1"/>
          <p:nvPr/>
        </p:nvSpPr>
        <p:spPr>
          <a:xfrm>
            <a:off x="4022516" y="2545517"/>
            <a:ext cx="198090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Ubuntu Trusty (23173)</a:t>
            </a:r>
            <a:endParaRPr b="0" i="0" sz="1400" u="none" cap="none" strike="noStrike">
              <a:solidFill>
                <a:schemeClr val="accent1"/>
              </a:solidFill>
              <a:latin typeface="Arial"/>
              <a:ea typeface="Arial"/>
              <a:cs typeface="Arial"/>
              <a:sym typeface="Arial"/>
            </a:endParaRPr>
          </a:p>
        </p:txBody>
      </p:sp>
      <p:sp>
        <p:nvSpPr>
          <p:cNvPr id="668" name="Google Shape;668;p67"/>
          <p:cNvSpPr txBox="1"/>
          <p:nvPr/>
        </p:nvSpPr>
        <p:spPr>
          <a:xfrm>
            <a:off x="3799042" y="2916172"/>
            <a:ext cx="253941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400" u="none" cap="none" strike="noStrike">
                <a:solidFill>
                  <a:srgbClr val="138A7E"/>
                </a:solidFill>
                <a:latin typeface="Arial"/>
                <a:ea typeface="Arial"/>
                <a:cs typeface="Arial"/>
                <a:sym typeface="Arial"/>
              </a:rPr>
              <a:t>m1.medium VM at us-east-1a</a:t>
            </a:r>
            <a:endParaRPr/>
          </a:p>
          <a:p>
            <a:pPr indent="0" lvl="0" marL="0" marR="0" rtl="0" algn="ctr">
              <a:lnSpc>
                <a:spcPct val="100000"/>
              </a:lnSpc>
              <a:spcBef>
                <a:spcPts val="0"/>
              </a:spcBef>
              <a:spcAft>
                <a:spcPts val="0"/>
              </a:spcAft>
              <a:buClr>
                <a:srgbClr val="138A7E"/>
              </a:buClr>
              <a:buFont typeface="Arial"/>
              <a:buNone/>
            </a:pPr>
            <a:r>
              <a:rPr b="0" i="0" lang="en-US" sz="1400" u="none" cap="none" strike="noStrike">
                <a:solidFill>
                  <a:srgbClr val="138A7E"/>
                </a:solidFill>
                <a:latin typeface="Arial"/>
                <a:ea typeface="Arial"/>
                <a:cs typeface="Arial"/>
                <a:sym typeface="Arial"/>
              </a:rPr>
              <a:t>with IP address 10.10.0.20</a:t>
            </a:r>
            <a:endParaRPr/>
          </a:p>
        </p:txBody>
      </p:sp>
      <p:sp>
        <p:nvSpPr>
          <p:cNvPr id="669" name="Google Shape;669;p67"/>
          <p:cNvSpPr/>
          <p:nvPr/>
        </p:nvSpPr>
        <p:spPr>
          <a:xfrm>
            <a:off x="6851357" y="1850352"/>
            <a:ext cx="893892" cy="1073805"/>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200" u="none" cap="none" strike="noStrike">
                <a:solidFill>
                  <a:srgbClr val="138A7E"/>
                </a:solidFill>
                <a:latin typeface="Arial"/>
                <a:ea typeface="Arial"/>
                <a:cs typeface="Arial"/>
                <a:sym typeface="Arial"/>
              </a:rPr>
              <a:t>2Mb</a:t>
            </a:r>
            <a:endParaRPr/>
          </a:p>
          <a:p>
            <a:pPr indent="0" lvl="0" marL="0" marR="0" rtl="0" algn="ctr">
              <a:lnSpc>
                <a:spcPct val="100000"/>
              </a:lnSpc>
              <a:spcBef>
                <a:spcPts val="0"/>
              </a:spcBef>
              <a:spcAft>
                <a:spcPts val="0"/>
              </a:spcAft>
              <a:buClr>
                <a:srgbClr val="138A7E"/>
              </a:buClr>
              <a:buFont typeface="Arial"/>
              <a:buNone/>
            </a:pPr>
            <a:r>
              <a:rPr b="0" i="0" lang="en-US" sz="1200" u="none" cap="none" strike="noStrike">
                <a:solidFill>
                  <a:srgbClr val="138A7E"/>
                </a:solidFill>
                <a:latin typeface="Arial"/>
                <a:ea typeface="Arial"/>
                <a:cs typeface="Arial"/>
                <a:sym typeface="Arial"/>
              </a:rPr>
              <a:t>SSD Disk</a:t>
            </a:r>
            <a:endParaRPr b="0" i="0" sz="1200" u="none" cap="none" strike="noStrike">
              <a:solidFill>
                <a:srgbClr val="138A7E"/>
              </a:solidFill>
              <a:latin typeface="Arial"/>
              <a:ea typeface="Arial"/>
              <a:cs typeface="Arial"/>
              <a:sym typeface="Arial"/>
            </a:endParaRPr>
          </a:p>
        </p:txBody>
      </p:sp>
      <p:cxnSp>
        <p:nvCxnSpPr>
          <p:cNvPr id="670" name="Google Shape;670;p67"/>
          <p:cNvCxnSpPr>
            <a:stCxn id="662" idx="3"/>
            <a:endCxn id="669" idx="2"/>
          </p:cNvCxnSpPr>
          <p:nvPr/>
        </p:nvCxnSpPr>
        <p:spPr>
          <a:xfrm flipH="1" rot="10800000">
            <a:off x="6338457" y="2387171"/>
            <a:ext cx="513000" cy="3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8"/>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Job types</a:t>
            </a:r>
            <a:endParaRPr b="0" i="0" sz="3200" u="none" cap="none" strike="noStrike">
              <a:solidFill>
                <a:srgbClr val="138A7E"/>
              </a:solidFill>
              <a:latin typeface="Arial"/>
              <a:ea typeface="Arial"/>
              <a:cs typeface="Arial"/>
              <a:sym typeface="Arial"/>
            </a:endParaRPr>
          </a:p>
        </p:txBody>
      </p:sp>
      <p:sp>
        <p:nvSpPr>
          <p:cNvPr id="677" name="Google Shape;677;p68"/>
          <p:cNvSpPr txBox="1"/>
          <p:nvPr>
            <p:ph idx="1" type="body"/>
          </p:nvPr>
        </p:nvSpPr>
        <p:spPr>
          <a:xfrm>
            <a:off x="163517" y="942986"/>
            <a:ext cx="8742701" cy="3537562"/>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Service</a:t>
            </a:r>
            <a:r>
              <a:rPr b="0" i="0" lang="en-US" sz="2800" u="none" cap="none" strike="noStrike">
                <a:solidFill>
                  <a:schemeClr val="lt1"/>
                </a:solidFill>
                <a:latin typeface="Arial"/>
                <a:ea typeface="Arial"/>
                <a:cs typeface="Arial"/>
                <a:sym typeface="Arial"/>
              </a:rPr>
              <a:t> (default): runs indefinitely and restarts if it fails</a:t>
            </a:r>
            <a:endParaRPr/>
          </a:p>
          <a:p>
            <a:pPr indent="-457200" lvl="0" marL="457200"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Errand</a:t>
            </a:r>
            <a:r>
              <a:rPr b="0" i="0" lang="en-US" sz="2800" u="none" cap="none" strike="noStrike">
                <a:solidFill>
                  <a:schemeClr val="lt1"/>
                </a:solidFill>
                <a:latin typeface="Arial"/>
                <a:ea typeface="Arial"/>
                <a:cs typeface="Arial"/>
                <a:sym typeface="Arial"/>
              </a:rPr>
              <a:t>: starts with a manual trigger and does not restart if it fails</a:t>
            </a:r>
            <a:endParaRPr/>
          </a:p>
        </p:txBody>
      </p:sp>
      <p:pic>
        <p:nvPicPr>
          <p:cNvPr descr="Screen Shot 2016-01-10 at 11.39.38.png" id="678" name="Google Shape;678;p68"/>
          <p:cNvPicPr preferRelativeResize="0"/>
          <p:nvPr/>
        </p:nvPicPr>
        <p:blipFill rotWithShape="1">
          <a:blip r:embed="rId3">
            <a:alphaModFix/>
          </a:blip>
          <a:srcRect b="0" l="0" r="0" t="0"/>
          <a:stretch/>
        </p:blipFill>
        <p:spPr>
          <a:xfrm>
            <a:off x="548152" y="3052440"/>
            <a:ext cx="3251200" cy="1428107"/>
          </a:xfrm>
          <a:prstGeom prst="rect">
            <a:avLst/>
          </a:prstGeom>
          <a:noFill/>
          <a:ln>
            <a:noFill/>
          </a:ln>
        </p:spPr>
      </p:pic>
      <p:sp>
        <p:nvSpPr>
          <p:cNvPr id="679" name="Google Shape;679;p68"/>
          <p:cNvSpPr txBox="1"/>
          <p:nvPr/>
        </p:nvSpPr>
        <p:spPr>
          <a:xfrm>
            <a:off x="4064049" y="3744432"/>
            <a:ext cx="86336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Job type</a:t>
            </a:r>
            <a:endParaRPr b="0" i="0" sz="1400" u="none" cap="none" strike="noStrike">
              <a:solidFill>
                <a:schemeClr val="lt1"/>
              </a:solidFill>
              <a:latin typeface="Arial"/>
              <a:ea typeface="Arial"/>
              <a:cs typeface="Arial"/>
              <a:sym typeface="Arial"/>
            </a:endParaRPr>
          </a:p>
        </p:txBody>
      </p:sp>
      <p:cxnSp>
        <p:nvCxnSpPr>
          <p:cNvPr id="680" name="Google Shape;680;p68"/>
          <p:cNvCxnSpPr>
            <a:stCxn id="679" idx="1"/>
          </p:cNvCxnSpPr>
          <p:nvPr/>
        </p:nvCxnSpPr>
        <p:spPr>
          <a:xfrm rot="10800000">
            <a:off x="2687049" y="3898321"/>
            <a:ext cx="13770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Compilation</a:t>
            </a:r>
            <a:endParaRPr b="0" i="0" sz="3200" u="none" cap="none" strike="noStrike">
              <a:solidFill>
                <a:srgbClr val="138A7E"/>
              </a:solidFill>
              <a:latin typeface="Arial"/>
              <a:ea typeface="Arial"/>
              <a:cs typeface="Arial"/>
              <a:sym typeface="Arial"/>
            </a:endParaRPr>
          </a:p>
        </p:txBody>
      </p:sp>
      <p:sp>
        <p:nvSpPr>
          <p:cNvPr id="687" name="Google Shape;687;p69"/>
          <p:cNvSpPr txBox="1"/>
          <p:nvPr>
            <p:ph idx="1" type="body"/>
          </p:nvPr>
        </p:nvSpPr>
        <p:spPr>
          <a:xfrm>
            <a:off x="163517" y="959339"/>
            <a:ext cx="8742702" cy="35212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Compilation VMs are ephemeral instances where the source code from a release package is converted to a binary compatible with the stemcell</a:t>
            </a:r>
            <a:endParaRPr/>
          </a:p>
        </p:txBody>
      </p:sp>
      <p:sp>
        <p:nvSpPr>
          <p:cNvPr id="688" name="Google Shape;688;p69"/>
          <p:cNvSpPr txBox="1"/>
          <p:nvPr/>
        </p:nvSpPr>
        <p:spPr>
          <a:xfrm>
            <a:off x="4405113" y="2738672"/>
            <a:ext cx="18510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 of compilation VMs</a:t>
            </a:r>
            <a:endParaRPr b="0" i="0" sz="1400" u="none" cap="none" strike="noStrike">
              <a:solidFill>
                <a:schemeClr val="lt1"/>
              </a:solidFill>
              <a:latin typeface="Arial"/>
              <a:ea typeface="Arial"/>
              <a:cs typeface="Arial"/>
              <a:sym typeface="Arial"/>
            </a:endParaRPr>
          </a:p>
        </p:txBody>
      </p:sp>
      <p:sp>
        <p:nvSpPr>
          <p:cNvPr id="689" name="Google Shape;689;p69"/>
          <p:cNvSpPr txBox="1"/>
          <p:nvPr/>
        </p:nvSpPr>
        <p:spPr>
          <a:xfrm>
            <a:off x="4460064" y="3339735"/>
            <a:ext cx="85151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a:t>
            </a:r>
            <a:endParaRPr b="0" i="0" sz="1400" u="none" cap="none" strike="noStrike">
              <a:solidFill>
                <a:schemeClr val="lt1"/>
              </a:solidFill>
              <a:latin typeface="Arial"/>
              <a:ea typeface="Arial"/>
              <a:cs typeface="Arial"/>
              <a:sym typeface="Arial"/>
            </a:endParaRPr>
          </a:p>
        </p:txBody>
      </p:sp>
      <p:sp>
        <p:nvSpPr>
          <p:cNvPr id="690" name="Google Shape;690;p69"/>
          <p:cNvSpPr txBox="1"/>
          <p:nvPr/>
        </p:nvSpPr>
        <p:spPr>
          <a:xfrm>
            <a:off x="4460064" y="3740782"/>
            <a:ext cx="210065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Specific IaaS Properties</a:t>
            </a:r>
            <a:endParaRPr b="0" i="0" sz="1400" u="none" cap="none" strike="noStrike">
              <a:solidFill>
                <a:schemeClr val="lt1"/>
              </a:solidFill>
              <a:latin typeface="Arial"/>
              <a:ea typeface="Arial"/>
              <a:cs typeface="Arial"/>
              <a:sym typeface="Arial"/>
            </a:endParaRPr>
          </a:p>
        </p:txBody>
      </p:sp>
      <p:sp>
        <p:nvSpPr>
          <p:cNvPr id="691" name="Google Shape;691;p69"/>
          <p:cNvSpPr txBox="1"/>
          <p:nvPr/>
        </p:nvSpPr>
        <p:spPr>
          <a:xfrm>
            <a:off x="4405113" y="3037409"/>
            <a:ext cx="422625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If VMs are re-used when compiling other packages</a:t>
            </a:r>
            <a:endParaRPr b="0" i="0" sz="1400" u="none" cap="none" strike="noStrike">
              <a:solidFill>
                <a:schemeClr val="lt1"/>
              </a:solidFill>
              <a:latin typeface="Arial"/>
              <a:ea typeface="Arial"/>
              <a:cs typeface="Arial"/>
              <a:sym typeface="Arial"/>
            </a:endParaRPr>
          </a:p>
        </p:txBody>
      </p:sp>
      <p:pic>
        <p:nvPicPr>
          <p:cNvPr descr="Screen Shot 2016-01-08 at 15.22.39.png" id="692" name="Google Shape;692;p69"/>
          <p:cNvPicPr preferRelativeResize="0"/>
          <p:nvPr/>
        </p:nvPicPr>
        <p:blipFill rotWithShape="1">
          <a:blip r:embed="rId3">
            <a:alphaModFix/>
          </a:blip>
          <a:srcRect b="0" l="0" r="0" t="0"/>
          <a:stretch/>
        </p:blipFill>
        <p:spPr>
          <a:xfrm>
            <a:off x="346805" y="2535476"/>
            <a:ext cx="3695700" cy="1816100"/>
          </a:xfrm>
          <a:prstGeom prst="rect">
            <a:avLst/>
          </a:prstGeom>
          <a:noFill/>
          <a:ln>
            <a:noFill/>
          </a:ln>
        </p:spPr>
      </p:pic>
      <p:cxnSp>
        <p:nvCxnSpPr>
          <p:cNvPr id="693" name="Google Shape;693;p69"/>
          <p:cNvCxnSpPr>
            <a:stCxn id="688" idx="1"/>
          </p:cNvCxnSpPr>
          <p:nvPr/>
        </p:nvCxnSpPr>
        <p:spPr>
          <a:xfrm rot="10800000">
            <a:off x="1787913" y="2892561"/>
            <a:ext cx="26172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94" name="Google Shape;694;p69"/>
          <p:cNvCxnSpPr>
            <a:stCxn id="690" idx="1"/>
          </p:cNvCxnSpPr>
          <p:nvPr/>
        </p:nvCxnSpPr>
        <p:spPr>
          <a:xfrm rot="10800000">
            <a:off x="3831864" y="3894671"/>
            <a:ext cx="6282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95" name="Google Shape;695;p69"/>
          <p:cNvCxnSpPr>
            <a:stCxn id="689" idx="1"/>
          </p:cNvCxnSpPr>
          <p:nvPr/>
        </p:nvCxnSpPr>
        <p:spPr>
          <a:xfrm rot="10800000">
            <a:off x="2441964" y="3394324"/>
            <a:ext cx="2018100" cy="99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96" name="Google Shape;696;p69"/>
          <p:cNvCxnSpPr>
            <a:stCxn id="691" idx="1"/>
          </p:cNvCxnSpPr>
          <p:nvPr/>
        </p:nvCxnSpPr>
        <p:spPr>
          <a:xfrm rot="10800000">
            <a:off x="3559113" y="3170897"/>
            <a:ext cx="846000" cy="20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163516" y="320039"/>
            <a:ext cx="874815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chemeClr val="accent1"/>
                </a:solidFill>
                <a:latin typeface="Arial"/>
                <a:ea typeface="Arial"/>
                <a:cs typeface="Arial"/>
                <a:sym typeface="Arial"/>
              </a:rPr>
              <a:t>Goals</a:t>
            </a:r>
            <a:endParaRPr b="0" i="0" sz="3200" u="none" cap="none" strike="noStrike">
              <a:solidFill>
                <a:schemeClr val="accent1"/>
              </a:solidFill>
              <a:latin typeface="Arial"/>
              <a:ea typeface="Arial"/>
              <a:cs typeface="Arial"/>
              <a:sym typeface="Arial"/>
            </a:endParaRPr>
          </a:p>
        </p:txBody>
      </p:sp>
      <p:sp>
        <p:nvSpPr>
          <p:cNvPr id="163" name="Google Shape;163;p25"/>
          <p:cNvSpPr txBox="1"/>
          <p:nvPr>
            <p:ph idx="1" type="body"/>
          </p:nvPr>
        </p:nvSpPr>
        <p:spPr>
          <a:xfrm>
            <a:off x="163515" y="953887"/>
            <a:ext cx="8748153" cy="3602971"/>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Understand the basic concepts of BOSH and how it differs from other tools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Gain hands on experience working directly with BOSH from a user perspective</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Get exposed to BOSH Releases and how to build them from a release creator perspective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descr="Screen Shot 2016-01-08 at 16.04.37.png" id="702" name="Google Shape;702;p70"/>
          <p:cNvPicPr preferRelativeResize="0"/>
          <p:nvPr/>
        </p:nvPicPr>
        <p:blipFill rotWithShape="1">
          <a:blip r:embed="rId3">
            <a:alphaModFix/>
          </a:blip>
          <a:srcRect b="0" l="0" r="0" t="0"/>
          <a:stretch/>
        </p:blipFill>
        <p:spPr>
          <a:xfrm>
            <a:off x="103221" y="2358258"/>
            <a:ext cx="3530600" cy="1562100"/>
          </a:xfrm>
          <a:prstGeom prst="rect">
            <a:avLst/>
          </a:prstGeom>
          <a:noFill/>
          <a:ln>
            <a:noFill/>
          </a:ln>
        </p:spPr>
      </p:pic>
      <p:sp>
        <p:nvSpPr>
          <p:cNvPr id="703" name="Google Shape;703;p7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Update</a:t>
            </a:r>
            <a:endParaRPr b="0" i="0" sz="3200" u="none" cap="none" strike="noStrike">
              <a:solidFill>
                <a:srgbClr val="138A7E"/>
              </a:solidFill>
              <a:latin typeface="Arial"/>
              <a:ea typeface="Arial"/>
              <a:cs typeface="Arial"/>
              <a:sym typeface="Arial"/>
            </a:endParaRPr>
          </a:p>
        </p:txBody>
      </p:sp>
      <p:sp>
        <p:nvSpPr>
          <p:cNvPr id="704" name="Google Shape;704;p70"/>
          <p:cNvSpPr txBox="1"/>
          <p:nvPr>
            <p:ph idx="1" type="body"/>
          </p:nvPr>
        </p:nvSpPr>
        <p:spPr>
          <a:xfrm>
            <a:off x="163517" y="942986"/>
            <a:ext cx="8742701" cy="3537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Describes how BOSH updates job instances during the deployment</a:t>
            </a:r>
            <a:endParaRPr/>
          </a:p>
        </p:txBody>
      </p:sp>
      <p:sp>
        <p:nvSpPr>
          <p:cNvPr id="705" name="Google Shape;705;p70"/>
          <p:cNvSpPr txBox="1"/>
          <p:nvPr/>
        </p:nvSpPr>
        <p:spPr>
          <a:xfrm>
            <a:off x="3979939" y="2406444"/>
            <a:ext cx="188123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 of canary instances</a:t>
            </a:r>
            <a:endParaRPr b="0" i="0" sz="1400" u="none" cap="none" strike="noStrike">
              <a:solidFill>
                <a:schemeClr val="lt1"/>
              </a:solidFill>
              <a:latin typeface="Arial"/>
              <a:ea typeface="Arial"/>
              <a:cs typeface="Arial"/>
              <a:sym typeface="Arial"/>
            </a:endParaRPr>
          </a:p>
        </p:txBody>
      </p:sp>
      <p:sp>
        <p:nvSpPr>
          <p:cNvPr id="706" name="Google Shape;706;p70"/>
          <p:cNvSpPr txBox="1"/>
          <p:nvPr/>
        </p:nvSpPr>
        <p:spPr>
          <a:xfrm>
            <a:off x="3979939" y="2985419"/>
            <a:ext cx="509626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Wait time (ms) to check whether canary instances are healthy </a:t>
            </a:r>
            <a:endParaRPr/>
          </a:p>
        </p:txBody>
      </p:sp>
      <p:sp>
        <p:nvSpPr>
          <p:cNvPr id="707" name="Google Shape;707;p70"/>
          <p:cNvSpPr txBox="1"/>
          <p:nvPr/>
        </p:nvSpPr>
        <p:spPr>
          <a:xfrm>
            <a:off x="4029369" y="3552321"/>
            <a:ext cx="336801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How jobs are updated (serial or parallel)</a:t>
            </a:r>
            <a:endParaRPr b="0" i="0" sz="1400" u="none" cap="none" strike="noStrike">
              <a:solidFill>
                <a:schemeClr val="lt1"/>
              </a:solidFill>
              <a:latin typeface="Arial"/>
              <a:ea typeface="Arial"/>
              <a:cs typeface="Arial"/>
              <a:sym typeface="Arial"/>
            </a:endParaRPr>
          </a:p>
        </p:txBody>
      </p:sp>
      <p:sp>
        <p:nvSpPr>
          <p:cNvPr id="708" name="Google Shape;708;p70"/>
          <p:cNvSpPr txBox="1"/>
          <p:nvPr/>
        </p:nvSpPr>
        <p:spPr>
          <a:xfrm>
            <a:off x="3979939" y="2714221"/>
            <a:ext cx="429646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Max # of non-canary instances to update in parallel</a:t>
            </a:r>
            <a:endParaRPr b="0" i="0" sz="1400" u="none" cap="none" strike="noStrike">
              <a:solidFill>
                <a:schemeClr val="lt1"/>
              </a:solidFill>
              <a:latin typeface="Arial"/>
              <a:ea typeface="Arial"/>
              <a:cs typeface="Arial"/>
              <a:sym typeface="Arial"/>
            </a:endParaRPr>
          </a:p>
        </p:txBody>
      </p:sp>
      <p:cxnSp>
        <p:nvCxnSpPr>
          <p:cNvPr id="709" name="Google Shape;709;p70"/>
          <p:cNvCxnSpPr>
            <a:stCxn id="705" idx="1"/>
          </p:cNvCxnSpPr>
          <p:nvPr/>
        </p:nvCxnSpPr>
        <p:spPr>
          <a:xfrm flipH="1">
            <a:off x="1639939" y="2560332"/>
            <a:ext cx="2340000" cy="208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10" name="Google Shape;710;p70"/>
          <p:cNvCxnSpPr>
            <a:stCxn id="707" idx="1"/>
          </p:cNvCxnSpPr>
          <p:nvPr/>
        </p:nvCxnSpPr>
        <p:spPr>
          <a:xfrm rot="10800000">
            <a:off x="1910469" y="3641110"/>
            <a:ext cx="2118900" cy="651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11" name="Google Shape;711;p70"/>
          <p:cNvCxnSpPr>
            <a:stCxn id="706" idx="1"/>
          </p:cNvCxnSpPr>
          <p:nvPr/>
        </p:nvCxnSpPr>
        <p:spPr>
          <a:xfrm rot="10800000">
            <a:off x="3467539" y="3139307"/>
            <a:ext cx="5124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12" name="Google Shape;712;p70"/>
          <p:cNvCxnSpPr>
            <a:stCxn id="708" idx="1"/>
          </p:cNvCxnSpPr>
          <p:nvPr/>
        </p:nvCxnSpPr>
        <p:spPr>
          <a:xfrm flipH="1">
            <a:off x="2147539" y="2868110"/>
            <a:ext cx="1832400" cy="117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713" name="Google Shape;713;p70"/>
          <p:cNvSpPr txBox="1"/>
          <p:nvPr/>
        </p:nvSpPr>
        <p:spPr>
          <a:xfrm>
            <a:off x="3972210" y="3254666"/>
            <a:ext cx="450636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Wait time (ms) to check whether instances are healthy </a:t>
            </a:r>
            <a:endParaRPr b="0" i="0" sz="1400" u="none" cap="none" strike="noStrike">
              <a:solidFill>
                <a:schemeClr val="lt1"/>
              </a:solidFill>
              <a:latin typeface="Arial"/>
              <a:ea typeface="Arial"/>
              <a:cs typeface="Arial"/>
              <a:sym typeface="Arial"/>
            </a:endParaRPr>
          </a:p>
        </p:txBody>
      </p:sp>
      <p:cxnSp>
        <p:nvCxnSpPr>
          <p:cNvPr id="714" name="Google Shape;714;p70"/>
          <p:cNvCxnSpPr>
            <a:stCxn id="713" idx="1"/>
          </p:cNvCxnSpPr>
          <p:nvPr/>
        </p:nvCxnSpPr>
        <p:spPr>
          <a:xfrm rot="10800000">
            <a:off x="3467610" y="3408555"/>
            <a:ext cx="5046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Canary Instances</a:t>
            </a:r>
            <a:endParaRPr b="0" i="0" sz="3200" u="none" cap="none" strike="noStrike">
              <a:solidFill>
                <a:srgbClr val="138A7E"/>
              </a:solidFill>
              <a:latin typeface="Arial"/>
              <a:ea typeface="Arial"/>
              <a:cs typeface="Arial"/>
              <a:sym typeface="Arial"/>
            </a:endParaRPr>
          </a:p>
        </p:txBody>
      </p:sp>
      <p:sp>
        <p:nvSpPr>
          <p:cNvPr id="721" name="Google Shape;721;p71"/>
          <p:cNvSpPr txBox="1"/>
          <p:nvPr>
            <p:ph idx="1" type="body"/>
          </p:nvPr>
        </p:nvSpPr>
        <p:spPr>
          <a:xfrm>
            <a:off x="163517" y="953888"/>
            <a:ext cx="6069677"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400" u="none" cap="none" strike="noStrike">
                <a:solidFill>
                  <a:schemeClr val="lt1"/>
                </a:solidFill>
                <a:latin typeface="Arial"/>
                <a:ea typeface="Arial"/>
                <a:cs typeface="Arial"/>
                <a:sym typeface="Arial"/>
              </a:rPr>
              <a:t>Canary instances are instances updated before other instances. Any update error in a canary instance causes the deployment to stop. Since only canaries instances are affected before an update stops, problematic packages or jobs are prevented from taking over all job instances.</a:t>
            </a:r>
            <a:endParaRPr b="0" i="0" sz="2400" u="none" cap="none" strike="noStrike">
              <a:solidFill>
                <a:schemeClr val="lt1"/>
              </a:solidFill>
              <a:latin typeface="Arial"/>
              <a:ea typeface="Arial"/>
              <a:cs typeface="Arial"/>
              <a:sym typeface="Arial"/>
            </a:endParaRPr>
          </a:p>
        </p:txBody>
      </p:sp>
      <p:pic>
        <p:nvPicPr>
          <p:cNvPr descr="canary_coal_mine-300x2641.jpg" id="722" name="Google Shape;722;p71"/>
          <p:cNvPicPr preferRelativeResize="0"/>
          <p:nvPr/>
        </p:nvPicPr>
        <p:blipFill rotWithShape="1">
          <a:blip r:embed="rId3">
            <a:alphaModFix/>
          </a:blip>
          <a:srcRect b="0" l="0" r="0" t="0"/>
          <a:stretch/>
        </p:blipFill>
        <p:spPr>
          <a:xfrm>
            <a:off x="6233194" y="1412276"/>
            <a:ext cx="2761966" cy="2430530"/>
          </a:xfrm>
          <a:prstGeom prst="rect">
            <a:avLst/>
          </a:prstGeom>
          <a:noFill/>
          <a:ln>
            <a:noFill/>
          </a:ln>
        </p:spPr>
      </p:pic>
      <p:sp>
        <p:nvSpPr>
          <p:cNvPr id="723" name="Google Shape;723;p71"/>
          <p:cNvSpPr txBox="1"/>
          <p:nvPr/>
        </p:nvSpPr>
        <p:spPr>
          <a:xfrm>
            <a:off x="163495" y="4317020"/>
            <a:ext cx="753283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Canaries are Great! - </a:t>
            </a:r>
            <a:r>
              <a:rPr b="0" i="0" lang="en-US" sz="1400" u="sng" cap="none" strike="noStrike">
                <a:solidFill>
                  <a:schemeClr val="hlink"/>
                </a:solidFill>
                <a:latin typeface="Arial"/>
                <a:ea typeface="Arial"/>
                <a:cs typeface="Arial"/>
                <a:sym typeface="Arial"/>
                <a:hlinkClick r:id="rId4"/>
              </a:rPr>
              <a:t>https://blog.pivotal.io/pivotal-cloud-foundry/products/canaries-are-great</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How do the Canary deployment works?</a:t>
            </a:r>
            <a:endParaRPr b="0" i="0" sz="3200" u="none" cap="none" strike="noStrike">
              <a:solidFill>
                <a:srgbClr val="138A7E"/>
              </a:solidFill>
              <a:latin typeface="Arial"/>
              <a:ea typeface="Arial"/>
              <a:cs typeface="Arial"/>
              <a:sym typeface="Arial"/>
            </a:endParaRPr>
          </a:p>
        </p:txBody>
      </p:sp>
      <p:pic>
        <p:nvPicPr>
          <p:cNvPr descr="Screen Shot 2016-01-08 at 16.04.37.png" id="730" name="Google Shape;730;p72"/>
          <p:cNvPicPr preferRelativeResize="0"/>
          <p:nvPr/>
        </p:nvPicPr>
        <p:blipFill rotWithShape="1">
          <a:blip r:embed="rId3">
            <a:alphaModFix/>
          </a:blip>
          <a:srcRect b="0" l="0" r="0" t="0"/>
          <a:stretch/>
        </p:blipFill>
        <p:spPr>
          <a:xfrm>
            <a:off x="0" y="913800"/>
            <a:ext cx="2120269" cy="938105"/>
          </a:xfrm>
          <a:prstGeom prst="rect">
            <a:avLst/>
          </a:prstGeom>
          <a:noFill/>
          <a:ln>
            <a:noFill/>
          </a:ln>
        </p:spPr>
      </p:pic>
      <p:pic>
        <p:nvPicPr>
          <p:cNvPr id="731" name="Google Shape;731;p72"/>
          <p:cNvPicPr preferRelativeResize="0"/>
          <p:nvPr/>
        </p:nvPicPr>
        <p:blipFill rotWithShape="1">
          <a:blip r:embed="rId4">
            <a:alphaModFix/>
          </a:blip>
          <a:srcRect b="0" l="0" r="0" t="0"/>
          <a:stretch/>
        </p:blipFill>
        <p:spPr>
          <a:xfrm>
            <a:off x="7208972" y="1484074"/>
            <a:ext cx="1935026" cy="2652599"/>
          </a:xfrm>
          <a:prstGeom prst="rect">
            <a:avLst/>
          </a:prstGeom>
          <a:noFill/>
          <a:ln>
            <a:noFill/>
          </a:ln>
        </p:spPr>
      </p:pic>
      <p:pic>
        <p:nvPicPr>
          <p:cNvPr id="732" name="Google Shape;732;p72"/>
          <p:cNvPicPr preferRelativeResize="0"/>
          <p:nvPr/>
        </p:nvPicPr>
        <p:blipFill rotWithShape="1">
          <a:blip r:embed="rId5">
            <a:alphaModFix/>
          </a:blip>
          <a:srcRect b="0" l="0" r="0" t="0"/>
          <a:stretch/>
        </p:blipFill>
        <p:spPr>
          <a:xfrm>
            <a:off x="3585637" y="2105480"/>
            <a:ext cx="478500" cy="560700"/>
          </a:xfrm>
          <a:prstGeom prst="rect">
            <a:avLst/>
          </a:prstGeom>
          <a:noFill/>
          <a:ln>
            <a:noFill/>
          </a:ln>
        </p:spPr>
      </p:pic>
      <p:pic>
        <p:nvPicPr>
          <p:cNvPr id="733" name="Google Shape;733;p72"/>
          <p:cNvPicPr preferRelativeResize="0"/>
          <p:nvPr/>
        </p:nvPicPr>
        <p:blipFill rotWithShape="1">
          <a:blip r:embed="rId5">
            <a:alphaModFix/>
          </a:blip>
          <a:srcRect b="0" l="0" r="0" t="0"/>
          <a:stretch/>
        </p:blipFill>
        <p:spPr>
          <a:xfrm>
            <a:off x="3841356" y="2259082"/>
            <a:ext cx="478500" cy="560700"/>
          </a:xfrm>
          <a:prstGeom prst="rect">
            <a:avLst/>
          </a:prstGeom>
          <a:noFill/>
          <a:ln>
            <a:noFill/>
          </a:ln>
        </p:spPr>
      </p:pic>
      <p:pic>
        <p:nvPicPr>
          <p:cNvPr id="734" name="Google Shape;734;p72"/>
          <p:cNvPicPr preferRelativeResize="0"/>
          <p:nvPr/>
        </p:nvPicPr>
        <p:blipFill rotWithShape="1">
          <a:blip r:embed="rId5">
            <a:alphaModFix/>
          </a:blip>
          <a:srcRect b="0" l="0" r="0" t="0"/>
          <a:stretch/>
        </p:blipFill>
        <p:spPr>
          <a:xfrm>
            <a:off x="4097075" y="2412684"/>
            <a:ext cx="478500" cy="560700"/>
          </a:xfrm>
          <a:prstGeom prst="rect">
            <a:avLst/>
          </a:prstGeom>
          <a:noFill/>
          <a:ln>
            <a:noFill/>
          </a:ln>
        </p:spPr>
      </p:pic>
      <p:pic>
        <p:nvPicPr>
          <p:cNvPr id="735" name="Google Shape;735;p72"/>
          <p:cNvPicPr preferRelativeResize="0"/>
          <p:nvPr/>
        </p:nvPicPr>
        <p:blipFill rotWithShape="1">
          <a:blip r:embed="rId5">
            <a:alphaModFix/>
          </a:blip>
          <a:srcRect b="0" l="0" r="0" t="0"/>
          <a:stretch/>
        </p:blipFill>
        <p:spPr>
          <a:xfrm>
            <a:off x="4352793" y="2566284"/>
            <a:ext cx="478500" cy="560700"/>
          </a:xfrm>
          <a:prstGeom prst="rect">
            <a:avLst/>
          </a:prstGeom>
          <a:noFill/>
          <a:ln>
            <a:noFill/>
          </a:ln>
        </p:spPr>
      </p:pic>
      <p:pic>
        <p:nvPicPr>
          <p:cNvPr id="736" name="Google Shape;736;p72"/>
          <p:cNvPicPr preferRelativeResize="0"/>
          <p:nvPr/>
        </p:nvPicPr>
        <p:blipFill rotWithShape="1">
          <a:blip r:embed="rId5">
            <a:alphaModFix/>
          </a:blip>
          <a:srcRect b="0" l="0" r="0" t="0"/>
          <a:stretch/>
        </p:blipFill>
        <p:spPr>
          <a:xfrm>
            <a:off x="4608511" y="2719889"/>
            <a:ext cx="478500" cy="560700"/>
          </a:xfrm>
          <a:prstGeom prst="rect">
            <a:avLst/>
          </a:prstGeom>
          <a:noFill/>
          <a:ln>
            <a:noFill/>
          </a:ln>
        </p:spPr>
      </p:pic>
      <p:pic>
        <p:nvPicPr>
          <p:cNvPr id="737" name="Google Shape;737;p72"/>
          <p:cNvPicPr preferRelativeResize="0"/>
          <p:nvPr/>
        </p:nvPicPr>
        <p:blipFill rotWithShape="1">
          <a:blip r:embed="rId5">
            <a:alphaModFix/>
          </a:blip>
          <a:srcRect b="0" l="0" r="0" t="0"/>
          <a:stretch/>
        </p:blipFill>
        <p:spPr>
          <a:xfrm>
            <a:off x="3589059" y="1822089"/>
            <a:ext cx="478500" cy="560700"/>
          </a:xfrm>
          <a:prstGeom prst="rect">
            <a:avLst/>
          </a:prstGeom>
          <a:noFill/>
          <a:ln>
            <a:noFill/>
          </a:ln>
        </p:spPr>
      </p:pic>
      <p:pic>
        <p:nvPicPr>
          <p:cNvPr id="738" name="Google Shape;738;p72"/>
          <p:cNvPicPr preferRelativeResize="0"/>
          <p:nvPr/>
        </p:nvPicPr>
        <p:blipFill rotWithShape="1">
          <a:blip r:embed="rId5">
            <a:alphaModFix/>
          </a:blip>
          <a:srcRect b="0" l="0" r="0" t="0"/>
          <a:stretch/>
        </p:blipFill>
        <p:spPr>
          <a:xfrm>
            <a:off x="3844778" y="1975691"/>
            <a:ext cx="478500" cy="560700"/>
          </a:xfrm>
          <a:prstGeom prst="rect">
            <a:avLst/>
          </a:prstGeom>
          <a:noFill/>
          <a:ln>
            <a:noFill/>
          </a:ln>
        </p:spPr>
      </p:pic>
      <p:pic>
        <p:nvPicPr>
          <p:cNvPr id="739" name="Google Shape;739;p72"/>
          <p:cNvPicPr preferRelativeResize="0"/>
          <p:nvPr/>
        </p:nvPicPr>
        <p:blipFill rotWithShape="1">
          <a:blip r:embed="rId5">
            <a:alphaModFix/>
          </a:blip>
          <a:srcRect b="0" l="0" r="0" t="0"/>
          <a:stretch/>
        </p:blipFill>
        <p:spPr>
          <a:xfrm>
            <a:off x="4100499" y="2129292"/>
            <a:ext cx="478500" cy="560700"/>
          </a:xfrm>
          <a:prstGeom prst="rect">
            <a:avLst/>
          </a:prstGeom>
          <a:noFill/>
          <a:ln>
            <a:noFill/>
          </a:ln>
        </p:spPr>
      </p:pic>
      <p:pic>
        <p:nvPicPr>
          <p:cNvPr id="740" name="Google Shape;740;p72"/>
          <p:cNvPicPr preferRelativeResize="0"/>
          <p:nvPr/>
        </p:nvPicPr>
        <p:blipFill rotWithShape="1">
          <a:blip r:embed="rId5">
            <a:alphaModFix/>
          </a:blip>
          <a:srcRect b="0" l="0" r="0" t="0"/>
          <a:stretch/>
        </p:blipFill>
        <p:spPr>
          <a:xfrm>
            <a:off x="4356218" y="2282893"/>
            <a:ext cx="478500" cy="560700"/>
          </a:xfrm>
          <a:prstGeom prst="rect">
            <a:avLst/>
          </a:prstGeom>
          <a:noFill/>
          <a:ln>
            <a:noFill/>
          </a:ln>
        </p:spPr>
      </p:pic>
      <p:pic>
        <p:nvPicPr>
          <p:cNvPr id="741" name="Google Shape;741;p72"/>
          <p:cNvPicPr preferRelativeResize="0"/>
          <p:nvPr/>
        </p:nvPicPr>
        <p:blipFill rotWithShape="1">
          <a:blip r:embed="rId5">
            <a:alphaModFix/>
          </a:blip>
          <a:srcRect b="0" l="0" r="0" t="0"/>
          <a:stretch/>
        </p:blipFill>
        <p:spPr>
          <a:xfrm>
            <a:off x="4611935" y="2436497"/>
            <a:ext cx="478500" cy="560700"/>
          </a:xfrm>
          <a:prstGeom prst="rect">
            <a:avLst/>
          </a:prstGeom>
          <a:noFill/>
          <a:ln>
            <a:noFill/>
          </a:ln>
        </p:spPr>
      </p:pic>
      <p:sp>
        <p:nvSpPr>
          <p:cNvPr id="742" name="Google Shape;742;p72"/>
          <p:cNvSpPr txBox="1"/>
          <p:nvPr/>
        </p:nvSpPr>
        <p:spPr>
          <a:xfrm>
            <a:off x="3618865" y="3383576"/>
            <a:ext cx="151181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Current state: v1</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How do the Canary deployment works?</a:t>
            </a:r>
            <a:endParaRPr b="0" i="0" sz="3200" u="none" cap="none" strike="noStrike">
              <a:solidFill>
                <a:srgbClr val="138A7E"/>
              </a:solidFill>
              <a:latin typeface="Arial"/>
              <a:ea typeface="Arial"/>
              <a:cs typeface="Arial"/>
              <a:sym typeface="Arial"/>
            </a:endParaRPr>
          </a:p>
        </p:txBody>
      </p:sp>
      <p:pic>
        <p:nvPicPr>
          <p:cNvPr descr="Screen Shot 2016-01-08 at 16.04.37.png" id="749" name="Google Shape;749;p73"/>
          <p:cNvPicPr preferRelativeResize="0"/>
          <p:nvPr/>
        </p:nvPicPr>
        <p:blipFill rotWithShape="1">
          <a:blip r:embed="rId3">
            <a:alphaModFix/>
          </a:blip>
          <a:srcRect b="0" l="0" r="0" t="0"/>
          <a:stretch/>
        </p:blipFill>
        <p:spPr>
          <a:xfrm>
            <a:off x="0" y="913800"/>
            <a:ext cx="2120269" cy="938105"/>
          </a:xfrm>
          <a:prstGeom prst="rect">
            <a:avLst/>
          </a:prstGeom>
          <a:noFill/>
          <a:ln>
            <a:noFill/>
          </a:ln>
        </p:spPr>
      </p:pic>
      <p:pic>
        <p:nvPicPr>
          <p:cNvPr id="750" name="Google Shape;750;p73"/>
          <p:cNvPicPr preferRelativeResize="0"/>
          <p:nvPr/>
        </p:nvPicPr>
        <p:blipFill rotWithShape="1">
          <a:blip r:embed="rId4">
            <a:alphaModFix/>
          </a:blip>
          <a:srcRect b="0" l="0" r="0" t="0"/>
          <a:stretch/>
        </p:blipFill>
        <p:spPr>
          <a:xfrm>
            <a:off x="7208972" y="1484074"/>
            <a:ext cx="1935026" cy="2652599"/>
          </a:xfrm>
          <a:prstGeom prst="rect">
            <a:avLst/>
          </a:prstGeom>
          <a:noFill/>
          <a:ln>
            <a:noFill/>
          </a:ln>
        </p:spPr>
      </p:pic>
      <p:pic>
        <p:nvPicPr>
          <p:cNvPr id="751" name="Google Shape;751;p73"/>
          <p:cNvPicPr preferRelativeResize="0"/>
          <p:nvPr/>
        </p:nvPicPr>
        <p:blipFill rotWithShape="1">
          <a:blip r:embed="rId5">
            <a:alphaModFix/>
          </a:blip>
          <a:srcRect b="0" l="0" r="0" t="0"/>
          <a:stretch/>
        </p:blipFill>
        <p:spPr>
          <a:xfrm>
            <a:off x="3585637" y="2105480"/>
            <a:ext cx="478500" cy="560700"/>
          </a:xfrm>
          <a:prstGeom prst="rect">
            <a:avLst/>
          </a:prstGeom>
          <a:noFill/>
          <a:ln>
            <a:noFill/>
          </a:ln>
        </p:spPr>
      </p:pic>
      <p:pic>
        <p:nvPicPr>
          <p:cNvPr id="752" name="Google Shape;752;p73"/>
          <p:cNvPicPr preferRelativeResize="0"/>
          <p:nvPr/>
        </p:nvPicPr>
        <p:blipFill rotWithShape="1">
          <a:blip r:embed="rId5">
            <a:alphaModFix/>
          </a:blip>
          <a:srcRect b="0" l="0" r="0" t="0"/>
          <a:stretch/>
        </p:blipFill>
        <p:spPr>
          <a:xfrm>
            <a:off x="3841356" y="2259082"/>
            <a:ext cx="478500" cy="560700"/>
          </a:xfrm>
          <a:prstGeom prst="rect">
            <a:avLst/>
          </a:prstGeom>
          <a:noFill/>
          <a:ln>
            <a:noFill/>
          </a:ln>
        </p:spPr>
      </p:pic>
      <p:pic>
        <p:nvPicPr>
          <p:cNvPr id="753" name="Google Shape;753;p73"/>
          <p:cNvPicPr preferRelativeResize="0"/>
          <p:nvPr/>
        </p:nvPicPr>
        <p:blipFill rotWithShape="1">
          <a:blip r:embed="rId5">
            <a:alphaModFix/>
          </a:blip>
          <a:srcRect b="0" l="0" r="0" t="0"/>
          <a:stretch/>
        </p:blipFill>
        <p:spPr>
          <a:xfrm>
            <a:off x="4097075" y="2412684"/>
            <a:ext cx="478500" cy="560700"/>
          </a:xfrm>
          <a:prstGeom prst="rect">
            <a:avLst/>
          </a:prstGeom>
          <a:noFill/>
          <a:ln>
            <a:noFill/>
          </a:ln>
        </p:spPr>
      </p:pic>
      <p:pic>
        <p:nvPicPr>
          <p:cNvPr id="754" name="Google Shape;754;p73"/>
          <p:cNvPicPr preferRelativeResize="0"/>
          <p:nvPr/>
        </p:nvPicPr>
        <p:blipFill rotWithShape="1">
          <a:blip r:embed="rId5">
            <a:alphaModFix/>
          </a:blip>
          <a:srcRect b="0" l="0" r="0" t="0"/>
          <a:stretch/>
        </p:blipFill>
        <p:spPr>
          <a:xfrm>
            <a:off x="4352793" y="2566284"/>
            <a:ext cx="478500" cy="560700"/>
          </a:xfrm>
          <a:prstGeom prst="rect">
            <a:avLst/>
          </a:prstGeom>
          <a:noFill/>
          <a:ln>
            <a:noFill/>
          </a:ln>
        </p:spPr>
      </p:pic>
      <p:pic>
        <p:nvPicPr>
          <p:cNvPr id="755" name="Google Shape;755;p73"/>
          <p:cNvPicPr preferRelativeResize="0"/>
          <p:nvPr/>
        </p:nvPicPr>
        <p:blipFill rotWithShape="1">
          <a:blip r:embed="rId5">
            <a:alphaModFix/>
          </a:blip>
          <a:srcRect b="0" l="0" r="0" t="0"/>
          <a:stretch/>
        </p:blipFill>
        <p:spPr>
          <a:xfrm>
            <a:off x="4608511" y="2719889"/>
            <a:ext cx="478500" cy="560700"/>
          </a:xfrm>
          <a:prstGeom prst="rect">
            <a:avLst/>
          </a:prstGeom>
          <a:noFill/>
          <a:ln>
            <a:noFill/>
          </a:ln>
        </p:spPr>
      </p:pic>
      <p:pic>
        <p:nvPicPr>
          <p:cNvPr id="756" name="Google Shape;756;p73"/>
          <p:cNvPicPr preferRelativeResize="0"/>
          <p:nvPr/>
        </p:nvPicPr>
        <p:blipFill rotWithShape="1">
          <a:blip r:embed="rId5">
            <a:alphaModFix/>
          </a:blip>
          <a:srcRect b="0" l="0" r="0" t="0"/>
          <a:stretch/>
        </p:blipFill>
        <p:spPr>
          <a:xfrm>
            <a:off x="3589059" y="1822089"/>
            <a:ext cx="478500" cy="560700"/>
          </a:xfrm>
          <a:prstGeom prst="rect">
            <a:avLst/>
          </a:prstGeom>
          <a:noFill/>
          <a:ln>
            <a:noFill/>
          </a:ln>
        </p:spPr>
      </p:pic>
      <p:pic>
        <p:nvPicPr>
          <p:cNvPr id="757" name="Google Shape;757;p73"/>
          <p:cNvPicPr preferRelativeResize="0"/>
          <p:nvPr/>
        </p:nvPicPr>
        <p:blipFill rotWithShape="1">
          <a:blip r:embed="rId5">
            <a:alphaModFix/>
          </a:blip>
          <a:srcRect b="0" l="0" r="0" t="0"/>
          <a:stretch/>
        </p:blipFill>
        <p:spPr>
          <a:xfrm>
            <a:off x="3844778" y="1975691"/>
            <a:ext cx="478500" cy="560700"/>
          </a:xfrm>
          <a:prstGeom prst="rect">
            <a:avLst/>
          </a:prstGeom>
          <a:noFill/>
          <a:ln>
            <a:noFill/>
          </a:ln>
        </p:spPr>
      </p:pic>
      <p:pic>
        <p:nvPicPr>
          <p:cNvPr id="758" name="Google Shape;758;p73"/>
          <p:cNvPicPr preferRelativeResize="0"/>
          <p:nvPr/>
        </p:nvPicPr>
        <p:blipFill rotWithShape="1">
          <a:blip r:embed="rId5">
            <a:alphaModFix/>
          </a:blip>
          <a:srcRect b="0" l="0" r="0" t="0"/>
          <a:stretch/>
        </p:blipFill>
        <p:spPr>
          <a:xfrm>
            <a:off x="4100499" y="2129292"/>
            <a:ext cx="478500" cy="560700"/>
          </a:xfrm>
          <a:prstGeom prst="rect">
            <a:avLst/>
          </a:prstGeom>
          <a:noFill/>
          <a:ln>
            <a:noFill/>
          </a:ln>
        </p:spPr>
      </p:pic>
      <p:pic>
        <p:nvPicPr>
          <p:cNvPr id="759" name="Google Shape;759;p73"/>
          <p:cNvPicPr preferRelativeResize="0"/>
          <p:nvPr/>
        </p:nvPicPr>
        <p:blipFill rotWithShape="1">
          <a:blip r:embed="rId5">
            <a:alphaModFix/>
          </a:blip>
          <a:srcRect b="0" l="0" r="0" t="0"/>
          <a:stretch/>
        </p:blipFill>
        <p:spPr>
          <a:xfrm>
            <a:off x="4356218" y="2282893"/>
            <a:ext cx="478500" cy="560700"/>
          </a:xfrm>
          <a:prstGeom prst="rect">
            <a:avLst/>
          </a:prstGeom>
          <a:noFill/>
          <a:ln>
            <a:noFill/>
          </a:ln>
        </p:spPr>
      </p:pic>
      <p:pic>
        <p:nvPicPr>
          <p:cNvPr id="760" name="Google Shape;760;p73"/>
          <p:cNvPicPr preferRelativeResize="0"/>
          <p:nvPr/>
        </p:nvPicPr>
        <p:blipFill rotWithShape="1">
          <a:blip r:embed="rId5">
            <a:alphaModFix/>
          </a:blip>
          <a:srcRect b="0" l="0" r="0" t="0"/>
          <a:stretch/>
        </p:blipFill>
        <p:spPr>
          <a:xfrm>
            <a:off x="4611935" y="2436497"/>
            <a:ext cx="478500" cy="560700"/>
          </a:xfrm>
          <a:prstGeom prst="rect">
            <a:avLst/>
          </a:prstGeom>
          <a:noFill/>
          <a:ln>
            <a:noFill/>
          </a:ln>
        </p:spPr>
      </p:pic>
      <p:sp>
        <p:nvSpPr>
          <p:cNvPr id="761" name="Google Shape;761;p73"/>
          <p:cNvSpPr txBox="1"/>
          <p:nvPr/>
        </p:nvSpPr>
        <p:spPr>
          <a:xfrm>
            <a:off x="3268744" y="3383576"/>
            <a:ext cx="316884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Canary instances are updated to v1.1</a:t>
            </a:r>
            <a:endParaRPr/>
          </a:p>
          <a:p>
            <a:pPr indent="0" lvl="0" marL="0" marR="0" rtl="0" algn="ctr">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The rest of instances are still on v1.0</a:t>
            </a:r>
            <a:endParaRPr b="0" i="0" sz="1400" u="none" cap="none" strike="noStrike">
              <a:solidFill>
                <a:srgbClr val="FFFFFF"/>
              </a:solidFill>
              <a:latin typeface="Arial"/>
              <a:ea typeface="Arial"/>
              <a:cs typeface="Arial"/>
              <a:sym typeface="Arial"/>
            </a:endParaRPr>
          </a:p>
        </p:txBody>
      </p:sp>
      <p:grpSp>
        <p:nvGrpSpPr>
          <p:cNvPr id="762" name="Google Shape;762;p73"/>
          <p:cNvGrpSpPr/>
          <p:nvPr/>
        </p:nvGrpSpPr>
        <p:grpSpPr>
          <a:xfrm>
            <a:off x="4546293" y="2161812"/>
            <a:ext cx="612457" cy="1143191"/>
            <a:chOff x="-25400" y="0"/>
            <a:chExt cx="612457" cy="1143191"/>
          </a:xfrm>
        </p:grpSpPr>
        <p:pic>
          <p:nvPicPr>
            <p:cNvPr id="763" name="Google Shape;763;p73"/>
            <p:cNvPicPr preferRelativeResize="0"/>
            <p:nvPr/>
          </p:nvPicPr>
          <p:blipFill rotWithShape="1">
            <a:blip r:embed="rId6">
              <a:alphaModFix/>
            </a:blip>
            <a:srcRect b="0" l="0" r="0" t="0"/>
            <a:stretch/>
          </p:blipFill>
          <p:spPr>
            <a:xfrm>
              <a:off x="-25400" y="191591"/>
              <a:ext cx="606899" cy="951600"/>
            </a:xfrm>
            <a:prstGeom prst="rect">
              <a:avLst/>
            </a:prstGeom>
            <a:noFill/>
            <a:ln>
              <a:noFill/>
            </a:ln>
          </p:spPr>
        </p:pic>
        <p:sp>
          <p:nvSpPr>
            <p:cNvPr id="764" name="Google Shape;764;p73"/>
            <p:cNvSpPr/>
            <p:nvPr/>
          </p:nvSpPr>
          <p:spPr>
            <a:xfrm>
              <a:off x="42257" y="0"/>
              <a:ext cx="544800" cy="177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Helvetica Neue"/>
                <a:buNone/>
              </a:pPr>
              <a:r>
                <a:rPr b="1" i="0" lang="en-US" sz="900" u="none" cap="small" strike="noStrike">
                  <a:solidFill>
                    <a:srgbClr val="FFFFFF"/>
                  </a:solidFill>
                  <a:latin typeface="Helvetica Neue"/>
                  <a:ea typeface="Helvetica Neue"/>
                  <a:cs typeface="Helvetica Neue"/>
                  <a:sym typeface="Helvetica Neue"/>
                </a:rPr>
                <a:t>Canaries</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How do the Canary deployment works?</a:t>
            </a:r>
            <a:endParaRPr b="0" i="0" sz="3200" u="none" cap="none" strike="noStrike">
              <a:solidFill>
                <a:srgbClr val="138A7E"/>
              </a:solidFill>
              <a:latin typeface="Arial"/>
              <a:ea typeface="Arial"/>
              <a:cs typeface="Arial"/>
              <a:sym typeface="Arial"/>
            </a:endParaRPr>
          </a:p>
        </p:txBody>
      </p:sp>
      <p:pic>
        <p:nvPicPr>
          <p:cNvPr descr="Screen Shot 2016-01-08 at 16.04.37.png" id="771" name="Google Shape;771;p74"/>
          <p:cNvPicPr preferRelativeResize="0"/>
          <p:nvPr/>
        </p:nvPicPr>
        <p:blipFill rotWithShape="1">
          <a:blip r:embed="rId3">
            <a:alphaModFix/>
          </a:blip>
          <a:srcRect b="0" l="0" r="0" t="0"/>
          <a:stretch/>
        </p:blipFill>
        <p:spPr>
          <a:xfrm>
            <a:off x="0" y="913800"/>
            <a:ext cx="2120269" cy="938105"/>
          </a:xfrm>
          <a:prstGeom prst="rect">
            <a:avLst/>
          </a:prstGeom>
          <a:noFill/>
          <a:ln>
            <a:noFill/>
          </a:ln>
        </p:spPr>
      </p:pic>
      <p:pic>
        <p:nvPicPr>
          <p:cNvPr id="772" name="Google Shape;772;p74"/>
          <p:cNvPicPr preferRelativeResize="0"/>
          <p:nvPr/>
        </p:nvPicPr>
        <p:blipFill rotWithShape="1">
          <a:blip r:embed="rId4">
            <a:alphaModFix/>
          </a:blip>
          <a:srcRect b="0" l="0" r="0" t="0"/>
          <a:stretch/>
        </p:blipFill>
        <p:spPr>
          <a:xfrm>
            <a:off x="7208972" y="1484074"/>
            <a:ext cx="1935026" cy="2652599"/>
          </a:xfrm>
          <a:prstGeom prst="rect">
            <a:avLst/>
          </a:prstGeom>
          <a:noFill/>
          <a:ln>
            <a:noFill/>
          </a:ln>
        </p:spPr>
      </p:pic>
      <p:pic>
        <p:nvPicPr>
          <p:cNvPr id="773" name="Google Shape;773;p74"/>
          <p:cNvPicPr preferRelativeResize="0"/>
          <p:nvPr/>
        </p:nvPicPr>
        <p:blipFill rotWithShape="1">
          <a:blip r:embed="rId5">
            <a:alphaModFix/>
          </a:blip>
          <a:srcRect b="0" l="0" r="0" t="0"/>
          <a:stretch/>
        </p:blipFill>
        <p:spPr>
          <a:xfrm>
            <a:off x="3585637" y="2105480"/>
            <a:ext cx="478500" cy="560700"/>
          </a:xfrm>
          <a:prstGeom prst="rect">
            <a:avLst/>
          </a:prstGeom>
          <a:noFill/>
          <a:ln>
            <a:noFill/>
          </a:ln>
        </p:spPr>
      </p:pic>
      <p:pic>
        <p:nvPicPr>
          <p:cNvPr id="774" name="Google Shape;774;p74"/>
          <p:cNvPicPr preferRelativeResize="0"/>
          <p:nvPr/>
        </p:nvPicPr>
        <p:blipFill rotWithShape="1">
          <a:blip r:embed="rId5">
            <a:alphaModFix/>
          </a:blip>
          <a:srcRect b="0" l="0" r="0" t="0"/>
          <a:stretch/>
        </p:blipFill>
        <p:spPr>
          <a:xfrm>
            <a:off x="3841356" y="2259082"/>
            <a:ext cx="478500" cy="560700"/>
          </a:xfrm>
          <a:prstGeom prst="rect">
            <a:avLst/>
          </a:prstGeom>
          <a:noFill/>
          <a:ln>
            <a:noFill/>
          </a:ln>
        </p:spPr>
      </p:pic>
      <p:pic>
        <p:nvPicPr>
          <p:cNvPr id="775" name="Google Shape;775;p74"/>
          <p:cNvPicPr preferRelativeResize="0"/>
          <p:nvPr/>
        </p:nvPicPr>
        <p:blipFill rotWithShape="1">
          <a:blip r:embed="rId5">
            <a:alphaModFix/>
          </a:blip>
          <a:srcRect b="0" l="0" r="0" t="0"/>
          <a:stretch/>
        </p:blipFill>
        <p:spPr>
          <a:xfrm>
            <a:off x="4097075" y="2412684"/>
            <a:ext cx="478500" cy="560700"/>
          </a:xfrm>
          <a:prstGeom prst="rect">
            <a:avLst/>
          </a:prstGeom>
          <a:noFill/>
          <a:ln>
            <a:noFill/>
          </a:ln>
        </p:spPr>
      </p:pic>
      <p:pic>
        <p:nvPicPr>
          <p:cNvPr id="776" name="Google Shape;776;p74"/>
          <p:cNvPicPr preferRelativeResize="0"/>
          <p:nvPr/>
        </p:nvPicPr>
        <p:blipFill rotWithShape="1">
          <a:blip r:embed="rId5">
            <a:alphaModFix/>
          </a:blip>
          <a:srcRect b="0" l="0" r="0" t="0"/>
          <a:stretch/>
        </p:blipFill>
        <p:spPr>
          <a:xfrm>
            <a:off x="4352793" y="2566284"/>
            <a:ext cx="478500" cy="560700"/>
          </a:xfrm>
          <a:prstGeom prst="rect">
            <a:avLst/>
          </a:prstGeom>
          <a:noFill/>
          <a:ln>
            <a:noFill/>
          </a:ln>
        </p:spPr>
      </p:pic>
      <p:pic>
        <p:nvPicPr>
          <p:cNvPr id="777" name="Google Shape;777;p74"/>
          <p:cNvPicPr preferRelativeResize="0"/>
          <p:nvPr/>
        </p:nvPicPr>
        <p:blipFill rotWithShape="1">
          <a:blip r:embed="rId5">
            <a:alphaModFix/>
          </a:blip>
          <a:srcRect b="0" l="0" r="0" t="0"/>
          <a:stretch/>
        </p:blipFill>
        <p:spPr>
          <a:xfrm>
            <a:off x="4608511" y="2719889"/>
            <a:ext cx="478500" cy="560700"/>
          </a:xfrm>
          <a:prstGeom prst="rect">
            <a:avLst/>
          </a:prstGeom>
          <a:noFill/>
          <a:ln>
            <a:noFill/>
          </a:ln>
        </p:spPr>
      </p:pic>
      <p:pic>
        <p:nvPicPr>
          <p:cNvPr id="778" name="Google Shape;778;p74"/>
          <p:cNvPicPr preferRelativeResize="0"/>
          <p:nvPr/>
        </p:nvPicPr>
        <p:blipFill rotWithShape="1">
          <a:blip r:embed="rId5">
            <a:alphaModFix/>
          </a:blip>
          <a:srcRect b="0" l="0" r="0" t="0"/>
          <a:stretch/>
        </p:blipFill>
        <p:spPr>
          <a:xfrm>
            <a:off x="3589059" y="1822089"/>
            <a:ext cx="478500" cy="560700"/>
          </a:xfrm>
          <a:prstGeom prst="rect">
            <a:avLst/>
          </a:prstGeom>
          <a:noFill/>
          <a:ln>
            <a:noFill/>
          </a:ln>
        </p:spPr>
      </p:pic>
      <p:pic>
        <p:nvPicPr>
          <p:cNvPr id="779" name="Google Shape;779;p74"/>
          <p:cNvPicPr preferRelativeResize="0"/>
          <p:nvPr/>
        </p:nvPicPr>
        <p:blipFill rotWithShape="1">
          <a:blip r:embed="rId5">
            <a:alphaModFix/>
          </a:blip>
          <a:srcRect b="0" l="0" r="0" t="0"/>
          <a:stretch/>
        </p:blipFill>
        <p:spPr>
          <a:xfrm>
            <a:off x="3844778" y="1975691"/>
            <a:ext cx="478500" cy="560700"/>
          </a:xfrm>
          <a:prstGeom prst="rect">
            <a:avLst/>
          </a:prstGeom>
          <a:noFill/>
          <a:ln>
            <a:noFill/>
          </a:ln>
        </p:spPr>
      </p:pic>
      <p:pic>
        <p:nvPicPr>
          <p:cNvPr id="780" name="Google Shape;780;p74"/>
          <p:cNvPicPr preferRelativeResize="0"/>
          <p:nvPr/>
        </p:nvPicPr>
        <p:blipFill rotWithShape="1">
          <a:blip r:embed="rId5">
            <a:alphaModFix/>
          </a:blip>
          <a:srcRect b="0" l="0" r="0" t="0"/>
          <a:stretch/>
        </p:blipFill>
        <p:spPr>
          <a:xfrm>
            <a:off x="4100499" y="2129292"/>
            <a:ext cx="478500" cy="560700"/>
          </a:xfrm>
          <a:prstGeom prst="rect">
            <a:avLst/>
          </a:prstGeom>
          <a:noFill/>
          <a:ln>
            <a:noFill/>
          </a:ln>
        </p:spPr>
      </p:pic>
      <p:pic>
        <p:nvPicPr>
          <p:cNvPr id="781" name="Google Shape;781;p74"/>
          <p:cNvPicPr preferRelativeResize="0"/>
          <p:nvPr/>
        </p:nvPicPr>
        <p:blipFill rotWithShape="1">
          <a:blip r:embed="rId5">
            <a:alphaModFix/>
          </a:blip>
          <a:srcRect b="0" l="0" r="0" t="0"/>
          <a:stretch/>
        </p:blipFill>
        <p:spPr>
          <a:xfrm>
            <a:off x="4356218" y="2282893"/>
            <a:ext cx="478500" cy="560700"/>
          </a:xfrm>
          <a:prstGeom prst="rect">
            <a:avLst/>
          </a:prstGeom>
          <a:noFill/>
          <a:ln>
            <a:noFill/>
          </a:ln>
        </p:spPr>
      </p:pic>
      <p:pic>
        <p:nvPicPr>
          <p:cNvPr id="782" name="Google Shape;782;p74"/>
          <p:cNvPicPr preferRelativeResize="0"/>
          <p:nvPr/>
        </p:nvPicPr>
        <p:blipFill rotWithShape="1">
          <a:blip r:embed="rId5">
            <a:alphaModFix/>
          </a:blip>
          <a:srcRect b="0" l="0" r="0" t="0"/>
          <a:stretch/>
        </p:blipFill>
        <p:spPr>
          <a:xfrm>
            <a:off x="4611935" y="2436497"/>
            <a:ext cx="478500" cy="560700"/>
          </a:xfrm>
          <a:prstGeom prst="rect">
            <a:avLst/>
          </a:prstGeom>
          <a:noFill/>
          <a:ln>
            <a:noFill/>
          </a:ln>
        </p:spPr>
      </p:pic>
      <p:sp>
        <p:nvSpPr>
          <p:cNvPr id="783" name="Google Shape;783;p74"/>
          <p:cNvSpPr txBox="1"/>
          <p:nvPr/>
        </p:nvSpPr>
        <p:spPr>
          <a:xfrm>
            <a:off x="2573593" y="3492592"/>
            <a:ext cx="5044858"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If canary instances fail, the rest of instances are not affected</a:t>
            </a:r>
            <a:endParaRPr/>
          </a:p>
          <a:p>
            <a:pPr indent="0" lvl="0" marL="0" marR="0" rtl="0" algn="ctr">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Failed canary instances are kept for troubleshotting purposes</a:t>
            </a:r>
            <a:endParaRPr b="0" i="0" sz="1400" u="none" cap="none" strike="noStrike">
              <a:solidFill>
                <a:srgbClr val="FFFFFF"/>
              </a:solidFill>
              <a:latin typeface="Arial"/>
              <a:ea typeface="Arial"/>
              <a:cs typeface="Arial"/>
              <a:sym typeface="Arial"/>
            </a:endParaRPr>
          </a:p>
        </p:txBody>
      </p:sp>
      <p:grpSp>
        <p:nvGrpSpPr>
          <p:cNvPr id="784" name="Google Shape;784;p74"/>
          <p:cNvGrpSpPr/>
          <p:nvPr/>
        </p:nvGrpSpPr>
        <p:grpSpPr>
          <a:xfrm>
            <a:off x="4540842" y="2161812"/>
            <a:ext cx="612457" cy="1143191"/>
            <a:chOff x="-25400" y="0"/>
            <a:chExt cx="612457" cy="1143191"/>
          </a:xfrm>
        </p:grpSpPr>
        <p:pic>
          <p:nvPicPr>
            <p:cNvPr id="785" name="Google Shape;785;p74"/>
            <p:cNvPicPr preferRelativeResize="0"/>
            <p:nvPr/>
          </p:nvPicPr>
          <p:blipFill rotWithShape="1">
            <a:blip r:embed="rId6">
              <a:alphaModFix/>
            </a:blip>
            <a:srcRect b="0" l="0" r="0" t="0"/>
            <a:stretch/>
          </p:blipFill>
          <p:spPr>
            <a:xfrm>
              <a:off x="-25400" y="191591"/>
              <a:ext cx="606899" cy="951600"/>
            </a:xfrm>
            <a:prstGeom prst="rect">
              <a:avLst/>
            </a:prstGeom>
            <a:noFill/>
            <a:ln>
              <a:noFill/>
            </a:ln>
          </p:spPr>
        </p:pic>
        <p:sp>
          <p:nvSpPr>
            <p:cNvPr id="786" name="Google Shape;786;p74"/>
            <p:cNvSpPr/>
            <p:nvPr/>
          </p:nvSpPr>
          <p:spPr>
            <a:xfrm>
              <a:off x="42257" y="0"/>
              <a:ext cx="544800" cy="177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3585F"/>
                </a:buClr>
                <a:buFont typeface="Helvetica Neue"/>
                <a:buNone/>
              </a:pPr>
              <a:r>
                <a:rPr b="1" i="0" lang="en-US" sz="900" u="none" cap="small" strike="noStrike">
                  <a:solidFill>
                    <a:srgbClr val="FFFFFF"/>
                  </a:solidFill>
                  <a:latin typeface="Helvetica Neue"/>
                  <a:ea typeface="Helvetica Neue"/>
                  <a:cs typeface="Helvetica Neue"/>
                  <a:sym typeface="Helvetica Neue"/>
                </a:rPr>
                <a:t>Canaries</a:t>
              </a:r>
              <a:endParaRPr/>
            </a:p>
          </p:txBody>
        </p:sp>
      </p:grpSp>
      <p:pic>
        <p:nvPicPr>
          <p:cNvPr id="787" name="Google Shape;787;p74"/>
          <p:cNvPicPr preferRelativeResize="0"/>
          <p:nvPr/>
        </p:nvPicPr>
        <p:blipFill rotWithShape="1">
          <a:blip r:embed="rId7">
            <a:alphaModFix/>
          </a:blip>
          <a:srcRect b="0" l="0" r="0" t="0"/>
          <a:stretch/>
        </p:blipFill>
        <p:spPr>
          <a:xfrm>
            <a:off x="5205685" y="2129292"/>
            <a:ext cx="1221298" cy="122129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How do the Canary deployment works?</a:t>
            </a:r>
            <a:endParaRPr b="0" i="0" sz="3200" u="none" cap="none" strike="noStrike">
              <a:solidFill>
                <a:srgbClr val="138A7E"/>
              </a:solidFill>
              <a:latin typeface="Arial"/>
              <a:ea typeface="Arial"/>
              <a:cs typeface="Arial"/>
              <a:sym typeface="Arial"/>
            </a:endParaRPr>
          </a:p>
        </p:txBody>
      </p:sp>
      <p:pic>
        <p:nvPicPr>
          <p:cNvPr descr="Screen Shot 2016-01-08 at 16.04.37.png" id="794" name="Google Shape;794;p75"/>
          <p:cNvPicPr preferRelativeResize="0"/>
          <p:nvPr/>
        </p:nvPicPr>
        <p:blipFill rotWithShape="1">
          <a:blip r:embed="rId3">
            <a:alphaModFix/>
          </a:blip>
          <a:srcRect b="0" l="0" r="0" t="0"/>
          <a:stretch/>
        </p:blipFill>
        <p:spPr>
          <a:xfrm>
            <a:off x="0" y="913800"/>
            <a:ext cx="2120269" cy="938105"/>
          </a:xfrm>
          <a:prstGeom prst="rect">
            <a:avLst/>
          </a:prstGeom>
          <a:noFill/>
          <a:ln>
            <a:noFill/>
          </a:ln>
        </p:spPr>
      </p:pic>
      <p:pic>
        <p:nvPicPr>
          <p:cNvPr id="795" name="Google Shape;795;p75"/>
          <p:cNvPicPr preferRelativeResize="0"/>
          <p:nvPr/>
        </p:nvPicPr>
        <p:blipFill rotWithShape="1">
          <a:blip r:embed="rId4">
            <a:alphaModFix/>
          </a:blip>
          <a:srcRect b="0" l="0" r="0" t="0"/>
          <a:stretch/>
        </p:blipFill>
        <p:spPr>
          <a:xfrm>
            <a:off x="7208972" y="1484074"/>
            <a:ext cx="1935026" cy="2652599"/>
          </a:xfrm>
          <a:prstGeom prst="rect">
            <a:avLst/>
          </a:prstGeom>
          <a:noFill/>
          <a:ln>
            <a:noFill/>
          </a:ln>
        </p:spPr>
      </p:pic>
      <p:pic>
        <p:nvPicPr>
          <p:cNvPr id="796" name="Google Shape;796;p75"/>
          <p:cNvPicPr preferRelativeResize="0"/>
          <p:nvPr/>
        </p:nvPicPr>
        <p:blipFill rotWithShape="1">
          <a:blip r:embed="rId5">
            <a:alphaModFix/>
          </a:blip>
          <a:srcRect b="0" l="0" r="0" t="0"/>
          <a:stretch/>
        </p:blipFill>
        <p:spPr>
          <a:xfrm>
            <a:off x="3585637" y="2105480"/>
            <a:ext cx="478500" cy="560700"/>
          </a:xfrm>
          <a:prstGeom prst="rect">
            <a:avLst/>
          </a:prstGeom>
          <a:noFill/>
          <a:ln>
            <a:noFill/>
          </a:ln>
        </p:spPr>
      </p:pic>
      <p:pic>
        <p:nvPicPr>
          <p:cNvPr id="797" name="Google Shape;797;p75"/>
          <p:cNvPicPr preferRelativeResize="0"/>
          <p:nvPr/>
        </p:nvPicPr>
        <p:blipFill rotWithShape="1">
          <a:blip r:embed="rId5">
            <a:alphaModFix/>
          </a:blip>
          <a:srcRect b="0" l="0" r="0" t="0"/>
          <a:stretch/>
        </p:blipFill>
        <p:spPr>
          <a:xfrm>
            <a:off x="3841356" y="2259082"/>
            <a:ext cx="478500" cy="560700"/>
          </a:xfrm>
          <a:prstGeom prst="rect">
            <a:avLst/>
          </a:prstGeom>
          <a:noFill/>
          <a:ln>
            <a:noFill/>
          </a:ln>
        </p:spPr>
      </p:pic>
      <p:pic>
        <p:nvPicPr>
          <p:cNvPr id="798" name="Google Shape;798;p75"/>
          <p:cNvPicPr preferRelativeResize="0"/>
          <p:nvPr/>
        </p:nvPicPr>
        <p:blipFill rotWithShape="1">
          <a:blip r:embed="rId5">
            <a:alphaModFix/>
          </a:blip>
          <a:srcRect b="0" l="0" r="0" t="0"/>
          <a:stretch/>
        </p:blipFill>
        <p:spPr>
          <a:xfrm>
            <a:off x="4097075" y="2412684"/>
            <a:ext cx="478500" cy="560700"/>
          </a:xfrm>
          <a:prstGeom prst="rect">
            <a:avLst/>
          </a:prstGeom>
          <a:noFill/>
          <a:ln>
            <a:noFill/>
          </a:ln>
        </p:spPr>
      </p:pic>
      <p:pic>
        <p:nvPicPr>
          <p:cNvPr id="799" name="Google Shape;799;p75"/>
          <p:cNvPicPr preferRelativeResize="0"/>
          <p:nvPr/>
        </p:nvPicPr>
        <p:blipFill rotWithShape="1">
          <a:blip r:embed="rId5">
            <a:alphaModFix/>
          </a:blip>
          <a:srcRect b="0" l="0" r="0" t="0"/>
          <a:stretch/>
        </p:blipFill>
        <p:spPr>
          <a:xfrm>
            <a:off x="4352793" y="2566284"/>
            <a:ext cx="478500" cy="560700"/>
          </a:xfrm>
          <a:prstGeom prst="rect">
            <a:avLst/>
          </a:prstGeom>
          <a:noFill/>
          <a:ln>
            <a:noFill/>
          </a:ln>
        </p:spPr>
      </p:pic>
      <p:pic>
        <p:nvPicPr>
          <p:cNvPr id="800" name="Google Shape;800;p75"/>
          <p:cNvPicPr preferRelativeResize="0"/>
          <p:nvPr/>
        </p:nvPicPr>
        <p:blipFill rotWithShape="1">
          <a:blip r:embed="rId5">
            <a:alphaModFix/>
          </a:blip>
          <a:srcRect b="0" l="0" r="0" t="0"/>
          <a:stretch/>
        </p:blipFill>
        <p:spPr>
          <a:xfrm>
            <a:off x="4608511" y="2719889"/>
            <a:ext cx="478500" cy="560700"/>
          </a:xfrm>
          <a:prstGeom prst="rect">
            <a:avLst/>
          </a:prstGeom>
          <a:noFill/>
          <a:ln>
            <a:noFill/>
          </a:ln>
        </p:spPr>
      </p:pic>
      <p:pic>
        <p:nvPicPr>
          <p:cNvPr id="801" name="Google Shape;801;p75"/>
          <p:cNvPicPr preferRelativeResize="0"/>
          <p:nvPr/>
        </p:nvPicPr>
        <p:blipFill rotWithShape="1">
          <a:blip r:embed="rId5">
            <a:alphaModFix/>
          </a:blip>
          <a:srcRect b="0" l="0" r="0" t="0"/>
          <a:stretch/>
        </p:blipFill>
        <p:spPr>
          <a:xfrm>
            <a:off x="3589059" y="1822089"/>
            <a:ext cx="478500" cy="560700"/>
          </a:xfrm>
          <a:prstGeom prst="rect">
            <a:avLst/>
          </a:prstGeom>
          <a:noFill/>
          <a:ln>
            <a:noFill/>
          </a:ln>
        </p:spPr>
      </p:pic>
      <p:pic>
        <p:nvPicPr>
          <p:cNvPr id="802" name="Google Shape;802;p75"/>
          <p:cNvPicPr preferRelativeResize="0"/>
          <p:nvPr/>
        </p:nvPicPr>
        <p:blipFill rotWithShape="1">
          <a:blip r:embed="rId5">
            <a:alphaModFix/>
          </a:blip>
          <a:srcRect b="0" l="0" r="0" t="0"/>
          <a:stretch/>
        </p:blipFill>
        <p:spPr>
          <a:xfrm>
            <a:off x="3844778" y="1975691"/>
            <a:ext cx="478500" cy="560700"/>
          </a:xfrm>
          <a:prstGeom prst="rect">
            <a:avLst/>
          </a:prstGeom>
          <a:noFill/>
          <a:ln>
            <a:noFill/>
          </a:ln>
        </p:spPr>
      </p:pic>
      <p:pic>
        <p:nvPicPr>
          <p:cNvPr id="803" name="Google Shape;803;p75"/>
          <p:cNvPicPr preferRelativeResize="0"/>
          <p:nvPr/>
        </p:nvPicPr>
        <p:blipFill rotWithShape="1">
          <a:blip r:embed="rId5">
            <a:alphaModFix/>
          </a:blip>
          <a:srcRect b="0" l="0" r="0" t="0"/>
          <a:stretch/>
        </p:blipFill>
        <p:spPr>
          <a:xfrm>
            <a:off x="4100499" y="2129292"/>
            <a:ext cx="478500" cy="560700"/>
          </a:xfrm>
          <a:prstGeom prst="rect">
            <a:avLst/>
          </a:prstGeom>
          <a:noFill/>
          <a:ln>
            <a:noFill/>
          </a:ln>
        </p:spPr>
      </p:pic>
      <p:pic>
        <p:nvPicPr>
          <p:cNvPr id="804" name="Google Shape;804;p75"/>
          <p:cNvPicPr preferRelativeResize="0"/>
          <p:nvPr/>
        </p:nvPicPr>
        <p:blipFill rotWithShape="1">
          <a:blip r:embed="rId5">
            <a:alphaModFix/>
          </a:blip>
          <a:srcRect b="0" l="0" r="0" t="0"/>
          <a:stretch/>
        </p:blipFill>
        <p:spPr>
          <a:xfrm>
            <a:off x="4356218" y="2282893"/>
            <a:ext cx="478500" cy="560700"/>
          </a:xfrm>
          <a:prstGeom prst="rect">
            <a:avLst/>
          </a:prstGeom>
          <a:noFill/>
          <a:ln>
            <a:noFill/>
          </a:ln>
        </p:spPr>
      </p:pic>
      <p:pic>
        <p:nvPicPr>
          <p:cNvPr id="805" name="Google Shape;805;p75"/>
          <p:cNvPicPr preferRelativeResize="0"/>
          <p:nvPr/>
        </p:nvPicPr>
        <p:blipFill rotWithShape="1">
          <a:blip r:embed="rId5">
            <a:alphaModFix/>
          </a:blip>
          <a:srcRect b="0" l="0" r="0" t="0"/>
          <a:stretch/>
        </p:blipFill>
        <p:spPr>
          <a:xfrm>
            <a:off x="4611935" y="2436497"/>
            <a:ext cx="478500" cy="560700"/>
          </a:xfrm>
          <a:prstGeom prst="rect">
            <a:avLst/>
          </a:prstGeom>
          <a:noFill/>
          <a:ln>
            <a:noFill/>
          </a:ln>
        </p:spPr>
      </p:pic>
      <p:sp>
        <p:nvSpPr>
          <p:cNvPr id="806" name="Google Shape;806;p75"/>
          <p:cNvSpPr txBox="1"/>
          <p:nvPr/>
        </p:nvSpPr>
        <p:spPr>
          <a:xfrm>
            <a:off x="2645061" y="3383576"/>
            <a:ext cx="4106588"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If canary instances succeed, the rest of instances</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are updated on chunks based on max_in_flight</a:t>
            </a:r>
            <a:endParaRPr b="0" i="0" sz="1400" u="none" cap="none" strike="noStrike">
              <a:solidFill>
                <a:srgbClr val="FFFFFF"/>
              </a:solidFill>
              <a:latin typeface="Arial"/>
              <a:ea typeface="Arial"/>
              <a:cs typeface="Arial"/>
              <a:sym typeface="Arial"/>
            </a:endParaRPr>
          </a:p>
        </p:txBody>
      </p:sp>
      <p:pic>
        <p:nvPicPr>
          <p:cNvPr id="807" name="Google Shape;807;p75"/>
          <p:cNvPicPr preferRelativeResize="0"/>
          <p:nvPr/>
        </p:nvPicPr>
        <p:blipFill rotWithShape="1">
          <a:blip r:embed="rId6">
            <a:alphaModFix/>
          </a:blip>
          <a:srcRect b="0" l="0" r="0" t="0"/>
          <a:stretch/>
        </p:blipFill>
        <p:spPr>
          <a:xfrm>
            <a:off x="5200235" y="2044929"/>
            <a:ext cx="1153200" cy="1153200"/>
          </a:xfrm>
          <a:prstGeom prst="rect">
            <a:avLst/>
          </a:prstGeom>
          <a:noFill/>
          <a:ln>
            <a:noFill/>
          </a:ln>
        </p:spPr>
      </p:pic>
      <p:pic>
        <p:nvPicPr>
          <p:cNvPr id="808" name="Google Shape;808;p75"/>
          <p:cNvPicPr preferRelativeResize="0"/>
          <p:nvPr/>
        </p:nvPicPr>
        <p:blipFill rotWithShape="1">
          <a:blip r:embed="rId7">
            <a:alphaModFix/>
          </a:blip>
          <a:srcRect b="0" l="0" r="0" t="0"/>
          <a:stretch/>
        </p:blipFill>
        <p:spPr>
          <a:xfrm>
            <a:off x="4303503" y="2240005"/>
            <a:ext cx="443937" cy="951600"/>
          </a:xfrm>
          <a:prstGeom prst="rect">
            <a:avLst/>
          </a:prstGeom>
          <a:noFill/>
          <a:ln>
            <a:noFill/>
          </a:ln>
        </p:spPr>
      </p:pic>
      <p:sp>
        <p:nvSpPr>
          <p:cNvPr id="809" name="Google Shape;809;p75"/>
          <p:cNvSpPr/>
          <p:nvPr/>
        </p:nvSpPr>
        <p:spPr>
          <a:xfrm>
            <a:off x="4249397" y="1955979"/>
            <a:ext cx="950838" cy="1779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85F"/>
              </a:buClr>
              <a:buFont typeface="Helvetica Neue"/>
              <a:buNone/>
            </a:pPr>
            <a:r>
              <a:rPr b="1" i="0" lang="en-US" sz="900" u="none" cap="small" strike="noStrike">
                <a:solidFill>
                  <a:srgbClr val="FFFFFF"/>
                </a:solidFill>
                <a:latin typeface="Helvetica Neue"/>
                <a:ea typeface="Helvetica Neue"/>
                <a:cs typeface="Helvetica Neue"/>
                <a:sym typeface="Helvetica Neue"/>
              </a:rPr>
              <a:t>MAX_IN_FLIGHT</a:t>
            </a:r>
            <a:endParaRPr/>
          </a:p>
          <a:p>
            <a:pPr indent="0" lvl="0" marL="0" marR="0" rtl="0" algn="ctr">
              <a:lnSpc>
                <a:spcPct val="100000"/>
              </a:lnSpc>
              <a:spcBef>
                <a:spcPts val="0"/>
              </a:spcBef>
              <a:spcAft>
                <a:spcPts val="0"/>
              </a:spcAft>
              <a:buClr>
                <a:srgbClr val="53585F"/>
              </a:buClr>
              <a:buFont typeface="Helvetica Neue"/>
              <a:buNone/>
            </a:pPr>
            <a:r>
              <a:rPr b="1" i="0" lang="en-US" sz="900" u="none" cap="small" strike="noStrike">
                <a:solidFill>
                  <a:srgbClr val="FFFFFF"/>
                </a:solidFill>
                <a:latin typeface="Helvetica Neue"/>
                <a:ea typeface="Helvetica Neue"/>
                <a:cs typeface="Helvetica Neue"/>
                <a:sym typeface="Helvetica Neue"/>
              </a:rPr>
              <a:t>INSTANCES</a:t>
            </a:r>
            <a:endParaRPr b="1" i="0" sz="900" u="none" cap="small"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How do the Canary deployment works?</a:t>
            </a:r>
            <a:endParaRPr b="0" i="0" sz="3200" u="none" cap="none" strike="noStrike">
              <a:solidFill>
                <a:srgbClr val="138A7E"/>
              </a:solidFill>
              <a:latin typeface="Arial"/>
              <a:ea typeface="Arial"/>
              <a:cs typeface="Arial"/>
              <a:sym typeface="Arial"/>
            </a:endParaRPr>
          </a:p>
        </p:txBody>
      </p:sp>
      <p:pic>
        <p:nvPicPr>
          <p:cNvPr descr="Screen Shot 2016-01-08 at 16.04.37.png" id="816" name="Google Shape;816;p76"/>
          <p:cNvPicPr preferRelativeResize="0"/>
          <p:nvPr/>
        </p:nvPicPr>
        <p:blipFill rotWithShape="1">
          <a:blip r:embed="rId3">
            <a:alphaModFix/>
          </a:blip>
          <a:srcRect b="0" l="0" r="0" t="0"/>
          <a:stretch/>
        </p:blipFill>
        <p:spPr>
          <a:xfrm>
            <a:off x="0" y="913800"/>
            <a:ext cx="2120269" cy="938105"/>
          </a:xfrm>
          <a:prstGeom prst="rect">
            <a:avLst/>
          </a:prstGeom>
          <a:noFill/>
          <a:ln>
            <a:noFill/>
          </a:ln>
        </p:spPr>
      </p:pic>
      <p:pic>
        <p:nvPicPr>
          <p:cNvPr id="817" name="Google Shape;817;p76"/>
          <p:cNvPicPr preferRelativeResize="0"/>
          <p:nvPr/>
        </p:nvPicPr>
        <p:blipFill rotWithShape="1">
          <a:blip r:embed="rId4">
            <a:alphaModFix/>
          </a:blip>
          <a:srcRect b="0" l="0" r="0" t="0"/>
          <a:stretch/>
        </p:blipFill>
        <p:spPr>
          <a:xfrm>
            <a:off x="7208972" y="1484074"/>
            <a:ext cx="1935026" cy="2652599"/>
          </a:xfrm>
          <a:prstGeom prst="rect">
            <a:avLst/>
          </a:prstGeom>
          <a:noFill/>
          <a:ln>
            <a:noFill/>
          </a:ln>
        </p:spPr>
      </p:pic>
      <p:pic>
        <p:nvPicPr>
          <p:cNvPr id="818" name="Google Shape;818;p76"/>
          <p:cNvPicPr preferRelativeResize="0"/>
          <p:nvPr/>
        </p:nvPicPr>
        <p:blipFill rotWithShape="1">
          <a:blip r:embed="rId5">
            <a:alphaModFix/>
          </a:blip>
          <a:srcRect b="0" l="0" r="0" t="0"/>
          <a:stretch/>
        </p:blipFill>
        <p:spPr>
          <a:xfrm>
            <a:off x="3585637" y="2105480"/>
            <a:ext cx="478500" cy="560700"/>
          </a:xfrm>
          <a:prstGeom prst="rect">
            <a:avLst/>
          </a:prstGeom>
          <a:noFill/>
          <a:ln>
            <a:noFill/>
          </a:ln>
        </p:spPr>
      </p:pic>
      <p:pic>
        <p:nvPicPr>
          <p:cNvPr id="819" name="Google Shape;819;p76"/>
          <p:cNvPicPr preferRelativeResize="0"/>
          <p:nvPr/>
        </p:nvPicPr>
        <p:blipFill rotWithShape="1">
          <a:blip r:embed="rId5">
            <a:alphaModFix/>
          </a:blip>
          <a:srcRect b="0" l="0" r="0" t="0"/>
          <a:stretch/>
        </p:blipFill>
        <p:spPr>
          <a:xfrm>
            <a:off x="3841356" y="2259082"/>
            <a:ext cx="478500" cy="560700"/>
          </a:xfrm>
          <a:prstGeom prst="rect">
            <a:avLst/>
          </a:prstGeom>
          <a:noFill/>
          <a:ln>
            <a:noFill/>
          </a:ln>
        </p:spPr>
      </p:pic>
      <p:pic>
        <p:nvPicPr>
          <p:cNvPr id="820" name="Google Shape;820;p76"/>
          <p:cNvPicPr preferRelativeResize="0"/>
          <p:nvPr/>
        </p:nvPicPr>
        <p:blipFill rotWithShape="1">
          <a:blip r:embed="rId5">
            <a:alphaModFix/>
          </a:blip>
          <a:srcRect b="0" l="0" r="0" t="0"/>
          <a:stretch/>
        </p:blipFill>
        <p:spPr>
          <a:xfrm>
            <a:off x="4097075" y="2412684"/>
            <a:ext cx="478500" cy="560700"/>
          </a:xfrm>
          <a:prstGeom prst="rect">
            <a:avLst/>
          </a:prstGeom>
          <a:noFill/>
          <a:ln>
            <a:noFill/>
          </a:ln>
        </p:spPr>
      </p:pic>
      <p:pic>
        <p:nvPicPr>
          <p:cNvPr id="821" name="Google Shape;821;p76"/>
          <p:cNvPicPr preferRelativeResize="0"/>
          <p:nvPr/>
        </p:nvPicPr>
        <p:blipFill rotWithShape="1">
          <a:blip r:embed="rId5">
            <a:alphaModFix/>
          </a:blip>
          <a:srcRect b="0" l="0" r="0" t="0"/>
          <a:stretch/>
        </p:blipFill>
        <p:spPr>
          <a:xfrm>
            <a:off x="4352793" y="2566284"/>
            <a:ext cx="478500" cy="560700"/>
          </a:xfrm>
          <a:prstGeom prst="rect">
            <a:avLst/>
          </a:prstGeom>
          <a:noFill/>
          <a:ln>
            <a:noFill/>
          </a:ln>
        </p:spPr>
      </p:pic>
      <p:pic>
        <p:nvPicPr>
          <p:cNvPr id="822" name="Google Shape;822;p76"/>
          <p:cNvPicPr preferRelativeResize="0"/>
          <p:nvPr/>
        </p:nvPicPr>
        <p:blipFill rotWithShape="1">
          <a:blip r:embed="rId5">
            <a:alphaModFix/>
          </a:blip>
          <a:srcRect b="0" l="0" r="0" t="0"/>
          <a:stretch/>
        </p:blipFill>
        <p:spPr>
          <a:xfrm>
            <a:off x="4608511" y="2719889"/>
            <a:ext cx="478500" cy="560700"/>
          </a:xfrm>
          <a:prstGeom prst="rect">
            <a:avLst/>
          </a:prstGeom>
          <a:noFill/>
          <a:ln>
            <a:noFill/>
          </a:ln>
        </p:spPr>
      </p:pic>
      <p:pic>
        <p:nvPicPr>
          <p:cNvPr id="823" name="Google Shape;823;p76"/>
          <p:cNvPicPr preferRelativeResize="0"/>
          <p:nvPr/>
        </p:nvPicPr>
        <p:blipFill rotWithShape="1">
          <a:blip r:embed="rId5">
            <a:alphaModFix/>
          </a:blip>
          <a:srcRect b="0" l="0" r="0" t="0"/>
          <a:stretch/>
        </p:blipFill>
        <p:spPr>
          <a:xfrm>
            <a:off x="3589059" y="1822089"/>
            <a:ext cx="478500" cy="560700"/>
          </a:xfrm>
          <a:prstGeom prst="rect">
            <a:avLst/>
          </a:prstGeom>
          <a:noFill/>
          <a:ln>
            <a:noFill/>
          </a:ln>
        </p:spPr>
      </p:pic>
      <p:pic>
        <p:nvPicPr>
          <p:cNvPr id="824" name="Google Shape;824;p76"/>
          <p:cNvPicPr preferRelativeResize="0"/>
          <p:nvPr/>
        </p:nvPicPr>
        <p:blipFill rotWithShape="1">
          <a:blip r:embed="rId5">
            <a:alphaModFix/>
          </a:blip>
          <a:srcRect b="0" l="0" r="0" t="0"/>
          <a:stretch/>
        </p:blipFill>
        <p:spPr>
          <a:xfrm>
            <a:off x="3844778" y="1975691"/>
            <a:ext cx="478500" cy="560700"/>
          </a:xfrm>
          <a:prstGeom prst="rect">
            <a:avLst/>
          </a:prstGeom>
          <a:noFill/>
          <a:ln>
            <a:noFill/>
          </a:ln>
        </p:spPr>
      </p:pic>
      <p:pic>
        <p:nvPicPr>
          <p:cNvPr id="825" name="Google Shape;825;p76"/>
          <p:cNvPicPr preferRelativeResize="0"/>
          <p:nvPr/>
        </p:nvPicPr>
        <p:blipFill rotWithShape="1">
          <a:blip r:embed="rId5">
            <a:alphaModFix/>
          </a:blip>
          <a:srcRect b="0" l="0" r="0" t="0"/>
          <a:stretch/>
        </p:blipFill>
        <p:spPr>
          <a:xfrm>
            <a:off x="4100499" y="2129292"/>
            <a:ext cx="478500" cy="560700"/>
          </a:xfrm>
          <a:prstGeom prst="rect">
            <a:avLst/>
          </a:prstGeom>
          <a:noFill/>
          <a:ln>
            <a:noFill/>
          </a:ln>
        </p:spPr>
      </p:pic>
      <p:pic>
        <p:nvPicPr>
          <p:cNvPr id="826" name="Google Shape;826;p76"/>
          <p:cNvPicPr preferRelativeResize="0"/>
          <p:nvPr/>
        </p:nvPicPr>
        <p:blipFill rotWithShape="1">
          <a:blip r:embed="rId5">
            <a:alphaModFix/>
          </a:blip>
          <a:srcRect b="0" l="0" r="0" t="0"/>
          <a:stretch/>
        </p:blipFill>
        <p:spPr>
          <a:xfrm>
            <a:off x="4356218" y="2282893"/>
            <a:ext cx="478500" cy="560700"/>
          </a:xfrm>
          <a:prstGeom prst="rect">
            <a:avLst/>
          </a:prstGeom>
          <a:noFill/>
          <a:ln>
            <a:noFill/>
          </a:ln>
        </p:spPr>
      </p:pic>
      <p:pic>
        <p:nvPicPr>
          <p:cNvPr id="827" name="Google Shape;827;p76"/>
          <p:cNvPicPr preferRelativeResize="0"/>
          <p:nvPr/>
        </p:nvPicPr>
        <p:blipFill rotWithShape="1">
          <a:blip r:embed="rId5">
            <a:alphaModFix/>
          </a:blip>
          <a:srcRect b="0" l="0" r="0" t="0"/>
          <a:stretch/>
        </p:blipFill>
        <p:spPr>
          <a:xfrm>
            <a:off x="4611935" y="2436497"/>
            <a:ext cx="478500" cy="560700"/>
          </a:xfrm>
          <a:prstGeom prst="rect">
            <a:avLst/>
          </a:prstGeom>
          <a:noFill/>
          <a:ln>
            <a:noFill/>
          </a:ln>
        </p:spPr>
      </p:pic>
      <p:sp>
        <p:nvSpPr>
          <p:cNvPr id="828" name="Google Shape;828;p76"/>
          <p:cNvSpPr txBox="1"/>
          <p:nvPr/>
        </p:nvSpPr>
        <p:spPr>
          <a:xfrm>
            <a:off x="3618865" y="3383576"/>
            <a:ext cx="166154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Current state: v1.1</a:t>
            </a:r>
            <a:endParaRPr b="0" i="0" sz="1400" u="none" cap="none" strike="noStrike">
              <a:solidFill>
                <a:srgbClr val="FFFFFF"/>
              </a:solidFill>
              <a:latin typeface="Arial"/>
              <a:ea typeface="Arial"/>
              <a:cs typeface="Arial"/>
              <a:sym typeface="Arial"/>
            </a:endParaRPr>
          </a:p>
        </p:txBody>
      </p:sp>
      <p:pic>
        <p:nvPicPr>
          <p:cNvPr id="829" name="Google Shape;829;p76"/>
          <p:cNvPicPr preferRelativeResize="0"/>
          <p:nvPr/>
        </p:nvPicPr>
        <p:blipFill rotWithShape="1">
          <a:blip r:embed="rId6">
            <a:alphaModFix/>
          </a:blip>
          <a:srcRect b="0" l="0" r="0" t="0"/>
          <a:stretch/>
        </p:blipFill>
        <p:spPr>
          <a:xfrm>
            <a:off x="5200235" y="2044929"/>
            <a:ext cx="1153200" cy="1153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Update</a:t>
            </a:r>
            <a:endParaRPr b="0" i="0" sz="3200" u="none" cap="none" strike="noStrike">
              <a:solidFill>
                <a:srgbClr val="138A7E"/>
              </a:solidFill>
              <a:latin typeface="Arial"/>
              <a:ea typeface="Arial"/>
              <a:cs typeface="Arial"/>
              <a:sym typeface="Arial"/>
            </a:endParaRPr>
          </a:p>
        </p:txBody>
      </p:sp>
      <p:sp>
        <p:nvSpPr>
          <p:cNvPr id="836" name="Google Shape;836;p77"/>
          <p:cNvSpPr txBox="1"/>
          <p:nvPr>
            <p:ph idx="1" type="body"/>
          </p:nvPr>
        </p:nvSpPr>
        <p:spPr>
          <a:xfrm>
            <a:off x="163517" y="942986"/>
            <a:ext cx="8742701" cy="3537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Global update properties can be overriden for a particular job</a:t>
            </a:r>
            <a:endParaRPr/>
          </a:p>
        </p:txBody>
      </p:sp>
      <p:pic>
        <p:nvPicPr>
          <p:cNvPr descr="Screen Shot 2016-01-08 at 19.41.17.png" id="837" name="Google Shape;837;p77"/>
          <p:cNvPicPr preferRelativeResize="0"/>
          <p:nvPr/>
        </p:nvPicPr>
        <p:blipFill rotWithShape="1">
          <a:blip r:embed="rId3">
            <a:alphaModFix/>
          </a:blip>
          <a:srcRect b="0" l="0" r="0" t="0"/>
          <a:stretch/>
        </p:blipFill>
        <p:spPr>
          <a:xfrm>
            <a:off x="2739818" y="1724972"/>
            <a:ext cx="2917866" cy="266776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8"/>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Properties</a:t>
            </a:r>
            <a:endParaRPr b="0" i="0" sz="3200" u="none" cap="none" strike="noStrike">
              <a:solidFill>
                <a:srgbClr val="138A7E"/>
              </a:solidFill>
              <a:latin typeface="Arial"/>
              <a:ea typeface="Arial"/>
              <a:cs typeface="Arial"/>
              <a:sym typeface="Arial"/>
            </a:endParaRPr>
          </a:p>
        </p:txBody>
      </p:sp>
      <p:sp>
        <p:nvSpPr>
          <p:cNvPr id="844" name="Google Shape;844;p78"/>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Describes the global properties in order to configure jobs for a specific environment</a:t>
            </a:r>
            <a:endParaRPr/>
          </a:p>
        </p:txBody>
      </p:sp>
      <p:pic>
        <p:nvPicPr>
          <p:cNvPr descr="Screen Shot 2016-01-08 at 15.35.24.png" id="845" name="Google Shape;845;p78"/>
          <p:cNvPicPr preferRelativeResize="0"/>
          <p:nvPr/>
        </p:nvPicPr>
        <p:blipFill rotWithShape="1">
          <a:blip r:embed="rId3">
            <a:alphaModFix/>
          </a:blip>
          <a:srcRect b="0" l="0" r="0" t="0"/>
          <a:stretch/>
        </p:blipFill>
        <p:spPr>
          <a:xfrm>
            <a:off x="2626362" y="2576334"/>
            <a:ext cx="2667000" cy="850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Properties precedence</a:t>
            </a:r>
            <a:endParaRPr b="0" i="0" sz="3200" u="none" cap="none" strike="noStrike">
              <a:solidFill>
                <a:srgbClr val="138A7E"/>
              </a:solidFill>
              <a:latin typeface="Arial"/>
              <a:ea typeface="Arial"/>
              <a:cs typeface="Arial"/>
              <a:sym typeface="Arial"/>
            </a:endParaRPr>
          </a:p>
        </p:txBody>
      </p:sp>
      <p:sp>
        <p:nvSpPr>
          <p:cNvPr id="852" name="Google Shape;852;p79"/>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BOSH applies the properties in the release template spec file to the job.</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If an identically named property exists in the Properties block of the deployment manifest, the value of this property overrides the previous value.</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If an identically named property exists in the Properties sub-block of the Jobs block of the deployment manifest, the value of this property overrides all previous values.</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163516" y="320039"/>
            <a:ext cx="8748153"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chemeClr val="accent1"/>
                </a:solidFill>
                <a:latin typeface="Arial"/>
                <a:ea typeface="Arial"/>
                <a:cs typeface="Arial"/>
                <a:sym typeface="Arial"/>
              </a:rPr>
              <a:t>Rules</a:t>
            </a:r>
            <a:endParaRPr b="0" i="0" sz="3200" u="none" cap="none" strike="noStrike">
              <a:solidFill>
                <a:schemeClr val="accent1"/>
              </a:solidFill>
              <a:latin typeface="Arial"/>
              <a:ea typeface="Arial"/>
              <a:cs typeface="Arial"/>
              <a:sym typeface="Arial"/>
            </a:endParaRPr>
          </a:p>
        </p:txBody>
      </p:sp>
      <p:sp>
        <p:nvSpPr>
          <p:cNvPr id="170" name="Google Shape;170;p26"/>
          <p:cNvSpPr txBox="1"/>
          <p:nvPr>
            <p:ph idx="1" type="body"/>
          </p:nvPr>
        </p:nvSpPr>
        <p:spPr>
          <a:xfrm>
            <a:off x="163515" y="953887"/>
            <a:ext cx="8748153" cy="3602971"/>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No disturbances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Respect others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Participation</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Ask questions</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Give your honest feedback</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Properties order</a:t>
            </a:r>
            <a:endParaRPr b="0" i="0" sz="3200" u="none" cap="none" strike="noStrike">
              <a:solidFill>
                <a:srgbClr val="138A7E"/>
              </a:solidFill>
              <a:latin typeface="Arial"/>
              <a:ea typeface="Arial"/>
              <a:cs typeface="Arial"/>
              <a:sym typeface="Arial"/>
            </a:endParaRPr>
          </a:p>
        </p:txBody>
      </p:sp>
      <p:pic>
        <p:nvPicPr>
          <p:cNvPr descr="Screen Shot 2016-01-08 at 17.38.11.png" id="859" name="Google Shape;859;p80"/>
          <p:cNvPicPr preferRelativeResize="0"/>
          <p:nvPr/>
        </p:nvPicPr>
        <p:blipFill rotWithShape="1">
          <a:blip r:embed="rId3">
            <a:alphaModFix/>
          </a:blip>
          <a:srcRect b="0" l="0" r="0" t="0"/>
          <a:stretch/>
        </p:blipFill>
        <p:spPr>
          <a:xfrm>
            <a:off x="5662903" y="1166466"/>
            <a:ext cx="3032603" cy="3252965"/>
          </a:xfrm>
          <a:prstGeom prst="rect">
            <a:avLst/>
          </a:prstGeom>
          <a:noFill/>
          <a:ln>
            <a:noFill/>
          </a:ln>
        </p:spPr>
      </p:pic>
      <p:pic>
        <p:nvPicPr>
          <p:cNvPr descr="Screen Shot 2016-01-08 at 17.40.10.png" id="860" name="Google Shape;860;p80"/>
          <p:cNvPicPr preferRelativeResize="0"/>
          <p:nvPr/>
        </p:nvPicPr>
        <p:blipFill rotWithShape="1">
          <a:blip r:embed="rId4">
            <a:alphaModFix/>
          </a:blip>
          <a:srcRect b="0" l="0" r="0" t="0"/>
          <a:stretch/>
        </p:blipFill>
        <p:spPr>
          <a:xfrm>
            <a:off x="163517" y="1166466"/>
            <a:ext cx="4953000" cy="1866900"/>
          </a:xfrm>
          <a:prstGeom prst="rect">
            <a:avLst/>
          </a:prstGeom>
          <a:noFill/>
          <a:ln>
            <a:noFill/>
          </a:ln>
        </p:spPr>
      </p:pic>
      <p:sp>
        <p:nvSpPr>
          <p:cNvPr id="861" name="Google Shape;861;p80"/>
          <p:cNvSpPr txBox="1"/>
          <p:nvPr/>
        </p:nvSpPr>
        <p:spPr>
          <a:xfrm>
            <a:off x="163517" y="903563"/>
            <a:ext cx="20109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Release template spec</a:t>
            </a:r>
            <a:endParaRPr b="0" i="0" sz="1400" u="none" cap="none" strike="noStrike">
              <a:solidFill>
                <a:srgbClr val="FFFFFF"/>
              </a:solidFill>
              <a:latin typeface="Arial"/>
              <a:ea typeface="Arial"/>
              <a:cs typeface="Arial"/>
              <a:sym typeface="Arial"/>
            </a:endParaRPr>
          </a:p>
        </p:txBody>
      </p:sp>
      <p:sp>
        <p:nvSpPr>
          <p:cNvPr id="862" name="Google Shape;862;p80"/>
          <p:cNvSpPr txBox="1"/>
          <p:nvPr/>
        </p:nvSpPr>
        <p:spPr>
          <a:xfrm>
            <a:off x="5662903" y="858689"/>
            <a:ext cx="187743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Deployment manifest</a:t>
            </a:r>
            <a:endParaRPr b="0" i="0" sz="1400" u="none" cap="none" strike="noStrike">
              <a:solidFill>
                <a:srgbClr val="FFFFFF"/>
              </a:solidFill>
              <a:latin typeface="Arial"/>
              <a:ea typeface="Arial"/>
              <a:cs typeface="Arial"/>
              <a:sym typeface="Arial"/>
            </a:endParaRPr>
          </a:p>
        </p:txBody>
      </p:sp>
      <p:sp>
        <p:nvSpPr>
          <p:cNvPr id="863" name="Google Shape;863;p80"/>
          <p:cNvSpPr/>
          <p:nvPr/>
        </p:nvSpPr>
        <p:spPr>
          <a:xfrm>
            <a:off x="8077734" y="3278594"/>
            <a:ext cx="441496" cy="404805"/>
          </a:xfrm>
          <a:prstGeom prst="ellipse">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1</a:t>
            </a:r>
            <a:endParaRPr b="0" i="0" sz="1400" u="none" cap="none" strike="noStrike">
              <a:solidFill>
                <a:schemeClr val="accent1"/>
              </a:solidFill>
              <a:latin typeface="Arial"/>
              <a:ea typeface="Arial"/>
              <a:cs typeface="Arial"/>
              <a:sym typeface="Arial"/>
            </a:endParaRPr>
          </a:p>
        </p:txBody>
      </p:sp>
      <p:sp>
        <p:nvSpPr>
          <p:cNvPr id="864" name="Google Shape;864;p80"/>
          <p:cNvSpPr/>
          <p:nvPr/>
        </p:nvSpPr>
        <p:spPr>
          <a:xfrm>
            <a:off x="7799539" y="3965171"/>
            <a:ext cx="441496" cy="404805"/>
          </a:xfrm>
          <a:prstGeom prst="ellipse">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2</a:t>
            </a:r>
            <a:endParaRPr/>
          </a:p>
        </p:txBody>
      </p:sp>
      <p:sp>
        <p:nvSpPr>
          <p:cNvPr id="865" name="Google Shape;865;p80"/>
          <p:cNvSpPr/>
          <p:nvPr/>
        </p:nvSpPr>
        <p:spPr>
          <a:xfrm>
            <a:off x="2844762" y="2122583"/>
            <a:ext cx="441496" cy="404805"/>
          </a:xfrm>
          <a:prstGeom prst="ellipse">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3</a:t>
            </a:r>
            <a:endParaRPr/>
          </a:p>
        </p:txBody>
      </p:sp>
      <p:sp>
        <p:nvSpPr>
          <p:cNvPr id="866" name="Google Shape;866;p80"/>
          <p:cNvSpPr/>
          <p:nvPr/>
        </p:nvSpPr>
        <p:spPr>
          <a:xfrm>
            <a:off x="223258" y="3076191"/>
            <a:ext cx="441496" cy="404805"/>
          </a:xfrm>
          <a:prstGeom prst="ellipse">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1</a:t>
            </a:r>
            <a:endParaRPr b="0" i="0" sz="1400" u="none" cap="none" strike="noStrike">
              <a:solidFill>
                <a:schemeClr val="accent1"/>
              </a:solidFill>
              <a:latin typeface="Arial"/>
              <a:ea typeface="Arial"/>
              <a:cs typeface="Arial"/>
              <a:sym typeface="Arial"/>
            </a:endParaRPr>
          </a:p>
        </p:txBody>
      </p:sp>
      <p:sp>
        <p:nvSpPr>
          <p:cNvPr id="867" name="Google Shape;867;p80"/>
          <p:cNvSpPr/>
          <p:nvPr/>
        </p:nvSpPr>
        <p:spPr>
          <a:xfrm>
            <a:off x="223258" y="3560366"/>
            <a:ext cx="441496" cy="404805"/>
          </a:xfrm>
          <a:prstGeom prst="ellipse">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2</a:t>
            </a:r>
            <a:endParaRPr/>
          </a:p>
        </p:txBody>
      </p:sp>
      <p:sp>
        <p:nvSpPr>
          <p:cNvPr id="868" name="Google Shape;868;p80"/>
          <p:cNvSpPr/>
          <p:nvPr/>
        </p:nvSpPr>
        <p:spPr>
          <a:xfrm>
            <a:off x="223258" y="4014626"/>
            <a:ext cx="441496" cy="404805"/>
          </a:xfrm>
          <a:prstGeom prst="ellipse">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Font typeface="Arial"/>
              <a:buNone/>
            </a:pPr>
            <a:r>
              <a:rPr b="0" i="0" lang="en-US" sz="1400" u="none" cap="none" strike="noStrike">
                <a:solidFill>
                  <a:schemeClr val="accent1"/>
                </a:solidFill>
                <a:latin typeface="Arial"/>
                <a:ea typeface="Arial"/>
                <a:cs typeface="Arial"/>
                <a:sym typeface="Arial"/>
              </a:rPr>
              <a:t>3</a:t>
            </a:r>
            <a:endParaRPr/>
          </a:p>
        </p:txBody>
      </p:sp>
      <p:sp>
        <p:nvSpPr>
          <p:cNvPr id="869" name="Google Shape;869;p80"/>
          <p:cNvSpPr txBox="1"/>
          <p:nvPr/>
        </p:nvSpPr>
        <p:spPr>
          <a:xfrm>
            <a:off x="664754" y="3124705"/>
            <a:ext cx="13223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Job properties</a:t>
            </a:r>
            <a:endParaRPr b="0" i="0" sz="1400" u="none" cap="none" strike="noStrike">
              <a:solidFill>
                <a:srgbClr val="FFFFFF"/>
              </a:solidFill>
              <a:latin typeface="Arial"/>
              <a:ea typeface="Arial"/>
              <a:cs typeface="Arial"/>
              <a:sym typeface="Arial"/>
            </a:endParaRPr>
          </a:p>
        </p:txBody>
      </p:sp>
      <p:sp>
        <p:nvSpPr>
          <p:cNvPr id="870" name="Google Shape;870;p80"/>
          <p:cNvSpPr txBox="1"/>
          <p:nvPr/>
        </p:nvSpPr>
        <p:spPr>
          <a:xfrm>
            <a:off x="664754" y="3605555"/>
            <a:ext cx="156187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Global properties</a:t>
            </a:r>
            <a:endParaRPr b="0" i="0" sz="1400" u="none" cap="none" strike="noStrike">
              <a:solidFill>
                <a:srgbClr val="FFFFFF"/>
              </a:solidFill>
              <a:latin typeface="Arial"/>
              <a:ea typeface="Arial"/>
              <a:cs typeface="Arial"/>
              <a:sym typeface="Arial"/>
            </a:endParaRPr>
          </a:p>
        </p:txBody>
      </p:sp>
      <p:sp>
        <p:nvSpPr>
          <p:cNvPr id="871" name="Google Shape;871;p80"/>
          <p:cNvSpPr txBox="1"/>
          <p:nvPr/>
        </p:nvSpPr>
        <p:spPr>
          <a:xfrm>
            <a:off x="675432" y="4059419"/>
            <a:ext cx="217239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400" u="none" cap="none" strike="noStrike">
                <a:solidFill>
                  <a:srgbClr val="FFFFFF"/>
                </a:solidFill>
                <a:latin typeface="Arial"/>
                <a:ea typeface="Arial"/>
                <a:cs typeface="Arial"/>
                <a:sym typeface="Arial"/>
              </a:rPr>
              <a:t>Release template default</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Changing the deployment manifest</a:t>
            </a:r>
            <a:endParaRPr b="0" i="0" sz="3200" u="none" cap="none" strike="noStrike">
              <a:solidFill>
                <a:srgbClr val="138A7E"/>
              </a:solidFill>
              <a:latin typeface="Arial"/>
              <a:ea typeface="Arial"/>
              <a:cs typeface="Arial"/>
              <a:sym typeface="Arial"/>
            </a:endParaRPr>
          </a:p>
        </p:txBody>
      </p:sp>
      <p:sp>
        <p:nvSpPr>
          <p:cNvPr id="878" name="Google Shape;878;p81"/>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An update of a release or stemcell version will trigger the compilation of (newer) packages and the update of the affected jobs</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An update of a network properties might trigger a VM recreation (ie: modifying the network security group)</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An update of a resource pool’s properties or a job’s resource pool will trigger a VM recreation</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An update of a job’s network will trigger a VM recreation</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An update of a job’s property will trigger the update of the job</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Persistent disk considerations</a:t>
            </a:r>
            <a:endParaRPr b="0" i="0" sz="3200" u="none" cap="none" strike="noStrike">
              <a:solidFill>
                <a:srgbClr val="138A7E"/>
              </a:solidFill>
              <a:latin typeface="Arial"/>
              <a:ea typeface="Arial"/>
              <a:cs typeface="Arial"/>
              <a:sym typeface="Arial"/>
            </a:endParaRPr>
          </a:p>
        </p:txBody>
      </p:sp>
      <p:sp>
        <p:nvSpPr>
          <p:cNvPr id="885" name="Google Shape;885;p82"/>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Everything inside a VM is considered ephemeral except any attached persistent disk</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A VM recreation will keep all data from the persistent disk intact</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An update of the size and/or type of a persistent disk will trigger a migration of the data to a new persistent disk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Persistent disks</a:t>
            </a:r>
            <a:endParaRPr b="0" i="0" sz="3200" u="none" cap="none" strike="noStrike">
              <a:solidFill>
                <a:srgbClr val="138A7E"/>
              </a:solidFill>
              <a:latin typeface="Arial"/>
              <a:ea typeface="Arial"/>
              <a:cs typeface="Arial"/>
              <a:sym typeface="Arial"/>
            </a:endParaRPr>
          </a:p>
        </p:txBody>
      </p:sp>
      <p:pic>
        <p:nvPicPr>
          <p:cNvPr id="892" name="Google Shape;892;p83"/>
          <p:cNvPicPr preferRelativeResize="0"/>
          <p:nvPr/>
        </p:nvPicPr>
        <p:blipFill rotWithShape="1">
          <a:blip r:embed="rId3">
            <a:alphaModFix/>
          </a:blip>
          <a:srcRect b="0" l="0" r="0" t="0"/>
          <a:stretch/>
        </p:blipFill>
        <p:spPr>
          <a:xfrm>
            <a:off x="5235129" y="1014299"/>
            <a:ext cx="478500" cy="560700"/>
          </a:xfrm>
          <a:prstGeom prst="rect">
            <a:avLst/>
          </a:prstGeom>
          <a:noFill/>
          <a:ln>
            <a:noFill/>
          </a:ln>
        </p:spPr>
      </p:pic>
      <p:sp>
        <p:nvSpPr>
          <p:cNvPr id="893" name="Google Shape;893;p83"/>
          <p:cNvSpPr/>
          <p:nvPr/>
        </p:nvSpPr>
        <p:spPr>
          <a:xfrm>
            <a:off x="6126433" y="1054257"/>
            <a:ext cx="408792" cy="488036"/>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200" u="none" cap="none" strike="noStrike">
                <a:solidFill>
                  <a:srgbClr val="138A7E"/>
                </a:solidFill>
                <a:latin typeface="Arial"/>
                <a:ea typeface="Arial"/>
                <a:cs typeface="Arial"/>
                <a:sym typeface="Arial"/>
              </a:rPr>
              <a:t>PD</a:t>
            </a:r>
            <a:endParaRPr b="0" i="0" sz="1200" u="none" cap="none" strike="noStrike">
              <a:solidFill>
                <a:srgbClr val="138A7E"/>
              </a:solidFill>
              <a:latin typeface="Arial"/>
              <a:ea typeface="Arial"/>
              <a:cs typeface="Arial"/>
              <a:sym typeface="Arial"/>
            </a:endParaRPr>
          </a:p>
        </p:txBody>
      </p:sp>
      <p:sp>
        <p:nvSpPr>
          <p:cNvPr id="894" name="Google Shape;894;p83"/>
          <p:cNvSpPr txBox="1"/>
          <p:nvPr>
            <p:ph idx="1" type="body"/>
          </p:nvPr>
        </p:nvSpPr>
        <p:spPr>
          <a:xfrm>
            <a:off x="163517" y="953888"/>
            <a:ext cx="4218735" cy="352666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A PD is attached to a VM</a:t>
            </a:r>
            <a:endParaRPr/>
          </a:p>
          <a:p>
            <a:pPr indent="0" lvl="0" marL="0" marR="0" rtl="0" algn="l">
              <a:lnSpc>
                <a:spcPct val="100000"/>
              </a:lnSpc>
              <a:spcBef>
                <a:spcPts val="56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If the VM is deleted, the PD remains</a:t>
            </a:r>
            <a:endParaRPr/>
          </a:p>
          <a:p>
            <a:pPr indent="0" lvl="0" marL="0" marR="0" rtl="0" algn="l">
              <a:lnSpc>
                <a:spcPct val="100000"/>
              </a:lnSpc>
              <a:spcBef>
                <a:spcPts val="560"/>
              </a:spcBef>
              <a:spcAft>
                <a:spcPts val="0"/>
              </a:spcAft>
              <a:buClr>
                <a:schemeClr val="lt1"/>
              </a:buClr>
              <a:buFont typeface="Arial"/>
              <a:buNone/>
            </a:pPr>
            <a:r>
              <a:t/>
            </a:r>
            <a:endParaRPr b="0" i="0" sz="2400" u="none" cap="none" strike="noStrike">
              <a:solidFill>
                <a:schemeClr val="lt1"/>
              </a:solidFill>
              <a:latin typeface="Arial"/>
              <a:ea typeface="Arial"/>
              <a:cs typeface="Arial"/>
              <a:sym typeface="Arial"/>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The old PD is reattached to the new VM</a:t>
            </a:r>
            <a:endParaRPr/>
          </a:p>
        </p:txBody>
      </p:sp>
      <p:cxnSp>
        <p:nvCxnSpPr>
          <p:cNvPr id="895" name="Google Shape;895;p83"/>
          <p:cNvCxnSpPr>
            <a:stCxn id="893" idx="2"/>
            <a:endCxn id="892" idx="3"/>
          </p:cNvCxnSpPr>
          <p:nvPr/>
        </p:nvCxnSpPr>
        <p:spPr>
          <a:xfrm rot="10800000">
            <a:off x="5713633" y="1294675"/>
            <a:ext cx="412800" cy="3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pic>
        <p:nvPicPr>
          <p:cNvPr id="896" name="Google Shape;896;p83"/>
          <p:cNvPicPr preferRelativeResize="0"/>
          <p:nvPr/>
        </p:nvPicPr>
        <p:blipFill rotWithShape="1">
          <a:blip r:embed="rId3">
            <a:alphaModFix amt="25000"/>
          </a:blip>
          <a:srcRect b="0" l="0" r="0" t="0"/>
          <a:stretch/>
        </p:blipFill>
        <p:spPr>
          <a:xfrm>
            <a:off x="5235129" y="1940711"/>
            <a:ext cx="478500" cy="560700"/>
          </a:xfrm>
          <a:prstGeom prst="rect">
            <a:avLst/>
          </a:prstGeom>
          <a:noFill/>
          <a:ln>
            <a:noFill/>
          </a:ln>
        </p:spPr>
      </p:pic>
      <p:sp>
        <p:nvSpPr>
          <p:cNvPr id="897" name="Google Shape;897;p83"/>
          <p:cNvSpPr/>
          <p:nvPr/>
        </p:nvSpPr>
        <p:spPr>
          <a:xfrm>
            <a:off x="6126433" y="1980669"/>
            <a:ext cx="408792" cy="488036"/>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200" u="none" cap="none" strike="noStrike">
                <a:solidFill>
                  <a:srgbClr val="138A7E"/>
                </a:solidFill>
                <a:latin typeface="Arial"/>
                <a:ea typeface="Arial"/>
                <a:cs typeface="Arial"/>
                <a:sym typeface="Arial"/>
              </a:rPr>
              <a:t>PD</a:t>
            </a:r>
            <a:endParaRPr b="0" i="0" sz="1200" u="none" cap="none" strike="noStrike">
              <a:solidFill>
                <a:srgbClr val="138A7E"/>
              </a:solidFill>
              <a:latin typeface="Arial"/>
              <a:ea typeface="Arial"/>
              <a:cs typeface="Arial"/>
              <a:sym typeface="Arial"/>
            </a:endParaRPr>
          </a:p>
        </p:txBody>
      </p:sp>
      <p:pic>
        <p:nvPicPr>
          <p:cNvPr id="898" name="Google Shape;898;p83"/>
          <p:cNvPicPr preferRelativeResize="0"/>
          <p:nvPr/>
        </p:nvPicPr>
        <p:blipFill rotWithShape="1">
          <a:blip r:embed="rId3">
            <a:alphaModFix/>
          </a:blip>
          <a:srcRect b="0" l="0" r="0" t="0"/>
          <a:stretch/>
        </p:blipFill>
        <p:spPr>
          <a:xfrm>
            <a:off x="5235129" y="3693729"/>
            <a:ext cx="478500" cy="560700"/>
          </a:xfrm>
          <a:prstGeom prst="rect">
            <a:avLst/>
          </a:prstGeom>
          <a:noFill/>
          <a:ln>
            <a:noFill/>
          </a:ln>
        </p:spPr>
      </p:pic>
      <p:sp>
        <p:nvSpPr>
          <p:cNvPr id="899" name="Google Shape;899;p83"/>
          <p:cNvSpPr/>
          <p:nvPr/>
        </p:nvSpPr>
        <p:spPr>
          <a:xfrm>
            <a:off x="6126433" y="3077567"/>
            <a:ext cx="408792" cy="488036"/>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1200" u="none" cap="none" strike="noStrike">
                <a:solidFill>
                  <a:srgbClr val="138A7E"/>
                </a:solidFill>
                <a:latin typeface="Arial"/>
                <a:ea typeface="Arial"/>
                <a:cs typeface="Arial"/>
                <a:sym typeface="Arial"/>
              </a:rPr>
              <a:t>PD</a:t>
            </a:r>
            <a:endParaRPr b="0" i="0" sz="1200" u="none" cap="none" strike="noStrike">
              <a:solidFill>
                <a:srgbClr val="138A7E"/>
              </a:solidFill>
              <a:latin typeface="Arial"/>
              <a:ea typeface="Arial"/>
              <a:cs typeface="Arial"/>
              <a:sym typeface="Arial"/>
            </a:endParaRPr>
          </a:p>
        </p:txBody>
      </p:sp>
      <p:cxnSp>
        <p:nvCxnSpPr>
          <p:cNvPr id="900" name="Google Shape;900;p83"/>
          <p:cNvCxnSpPr>
            <a:stCxn id="899" idx="2"/>
            <a:endCxn id="898" idx="3"/>
          </p:cNvCxnSpPr>
          <p:nvPr/>
        </p:nvCxnSpPr>
        <p:spPr>
          <a:xfrm flipH="1">
            <a:off x="5713633" y="3321585"/>
            <a:ext cx="412800" cy="652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pic>
        <p:nvPicPr>
          <p:cNvPr id="901" name="Google Shape;901;p83"/>
          <p:cNvPicPr preferRelativeResize="0"/>
          <p:nvPr/>
        </p:nvPicPr>
        <p:blipFill rotWithShape="1">
          <a:blip r:embed="rId3">
            <a:alphaModFix amt="25000"/>
          </a:blip>
          <a:srcRect b="0" l="0" r="0" t="0"/>
          <a:stretch/>
        </p:blipFill>
        <p:spPr>
          <a:xfrm>
            <a:off x="5235129" y="3077567"/>
            <a:ext cx="478500" cy="560700"/>
          </a:xfrm>
          <a:prstGeom prst="rect">
            <a:avLst/>
          </a:prstGeom>
          <a:noFill/>
          <a:ln>
            <a:noFill/>
          </a:ln>
        </p:spPr>
      </p:pic>
      <p:pic>
        <p:nvPicPr>
          <p:cNvPr descr="PngMedium-X-icon-10336.png" id="902" name="Google Shape;902;p83"/>
          <p:cNvPicPr preferRelativeResize="0"/>
          <p:nvPr/>
        </p:nvPicPr>
        <p:blipFill rotWithShape="1">
          <a:blip r:embed="rId4">
            <a:alphaModFix/>
          </a:blip>
          <a:srcRect b="0" l="0" r="0" t="0"/>
          <a:stretch/>
        </p:blipFill>
        <p:spPr>
          <a:xfrm>
            <a:off x="5235129" y="1940209"/>
            <a:ext cx="530897" cy="530897"/>
          </a:xfrm>
          <a:prstGeom prst="rect">
            <a:avLst/>
          </a:prstGeom>
          <a:noFill/>
          <a:ln>
            <a:noFill/>
          </a:ln>
        </p:spPr>
      </p:pic>
      <p:pic>
        <p:nvPicPr>
          <p:cNvPr descr="PngMedium-X-icon-10336.png" id="903" name="Google Shape;903;p83"/>
          <p:cNvPicPr preferRelativeResize="0"/>
          <p:nvPr/>
        </p:nvPicPr>
        <p:blipFill rotWithShape="1">
          <a:blip r:embed="rId4">
            <a:alphaModFix/>
          </a:blip>
          <a:srcRect b="0" l="0" r="0" t="0"/>
          <a:stretch/>
        </p:blipFill>
        <p:spPr>
          <a:xfrm>
            <a:off x="5235129" y="3077567"/>
            <a:ext cx="530897" cy="53089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Persistent disk migration</a:t>
            </a:r>
            <a:endParaRPr b="0" i="0" sz="3200" u="none" cap="none" strike="noStrike">
              <a:solidFill>
                <a:srgbClr val="138A7E"/>
              </a:solidFill>
              <a:latin typeface="Arial"/>
              <a:ea typeface="Arial"/>
              <a:cs typeface="Arial"/>
              <a:sym typeface="Arial"/>
            </a:endParaRPr>
          </a:p>
        </p:txBody>
      </p:sp>
      <p:pic>
        <p:nvPicPr>
          <p:cNvPr id="910" name="Google Shape;910;p84"/>
          <p:cNvPicPr preferRelativeResize="0"/>
          <p:nvPr/>
        </p:nvPicPr>
        <p:blipFill rotWithShape="1">
          <a:blip r:embed="rId3">
            <a:alphaModFix/>
          </a:blip>
          <a:srcRect b="0" l="0" r="0" t="0"/>
          <a:stretch/>
        </p:blipFill>
        <p:spPr>
          <a:xfrm>
            <a:off x="5409548" y="1003850"/>
            <a:ext cx="478500" cy="560700"/>
          </a:xfrm>
          <a:prstGeom prst="rect">
            <a:avLst/>
          </a:prstGeom>
          <a:noFill/>
          <a:ln>
            <a:noFill/>
          </a:ln>
        </p:spPr>
      </p:pic>
      <p:sp>
        <p:nvSpPr>
          <p:cNvPr id="911" name="Google Shape;911;p84"/>
          <p:cNvSpPr/>
          <p:nvPr/>
        </p:nvSpPr>
        <p:spPr>
          <a:xfrm>
            <a:off x="6300852" y="932991"/>
            <a:ext cx="332484" cy="370374"/>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800" u="none" cap="none" strike="noStrike">
                <a:solidFill>
                  <a:srgbClr val="138A7E"/>
                </a:solidFill>
                <a:latin typeface="Arial"/>
                <a:ea typeface="Arial"/>
                <a:cs typeface="Arial"/>
                <a:sym typeface="Arial"/>
              </a:rPr>
              <a:t>PD</a:t>
            </a:r>
            <a:endParaRPr b="0" i="0" sz="800" u="none" cap="none" strike="noStrike">
              <a:solidFill>
                <a:srgbClr val="138A7E"/>
              </a:solidFill>
              <a:latin typeface="Arial"/>
              <a:ea typeface="Arial"/>
              <a:cs typeface="Arial"/>
              <a:sym typeface="Arial"/>
            </a:endParaRPr>
          </a:p>
        </p:txBody>
      </p:sp>
      <p:sp>
        <p:nvSpPr>
          <p:cNvPr id="912" name="Google Shape;912;p84"/>
          <p:cNvSpPr txBox="1"/>
          <p:nvPr>
            <p:ph idx="1" type="body"/>
          </p:nvPr>
        </p:nvSpPr>
        <p:spPr>
          <a:xfrm>
            <a:off x="163517" y="953888"/>
            <a:ext cx="4447659" cy="352666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A new PD is created with the new properties</a:t>
            </a:r>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The new PD is attached to the VM</a:t>
            </a:r>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The BOSH agent migrates the data from the old PD to the new PD</a:t>
            </a:r>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The old PD is detached and deleted</a:t>
            </a:r>
            <a:endParaRPr/>
          </a:p>
        </p:txBody>
      </p:sp>
      <p:cxnSp>
        <p:nvCxnSpPr>
          <p:cNvPr id="913" name="Google Shape;913;p84"/>
          <p:cNvCxnSpPr>
            <a:stCxn id="911" idx="2"/>
            <a:endCxn id="910" idx="3"/>
          </p:cNvCxnSpPr>
          <p:nvPr/>
        </p:nvCxnSpPr>
        <p:spPr>
          <a:xfrm flipH="1">
            <a:off x="5888052" y="1118178"/>
            <a:ext cx="412800" cy="165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14" name="Google Shape;914;p84"/>
          <p:cNvSpPr/>
          <p:nvPr/>
        </p:nvSpPr>
        <p:spPr>
          <a:xfrm>
            <a:off x="6311754" y="1379363"/>
            <a:ext cx="332484" cy="370374"/>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800" u="none" cap="none" strike="noStrike">
                <a:solidFill>
                  <a:srgbClr val="138A7E"/>
                </a:solidFill>
                <a:latin typeface="Arial"/>
                <a:ea typeface="Arial"/>
                <a:cs typeface="Arial"/>
                <a:sym typeface="Arial"/>
              </a:rPr>
              <a:t>PD</a:t>
            </a:r>
            <a:endParaRPr b="0" i="0" sz="800" u="none" cap="none" strike="noStrike">
              <a:solidFill>
                <a:srgbClr val="138A7E"/>
              </a:solidFill>
              <a:latin typeface="Arial"/>
              <a:ea typeface="Arial"/>
              <a:cs typeface="Arial"/>
              <a:sym typeface="Arial"/>
            </a:endParaRPr>
          </a:p>
        </p:txBody>
      </p:sp>
      <p:pic>
        <p:nvPicPr>
          <p:cNvPr id="915" name="Google Shape;915;p84"/>
          <p:cNvPicPr preferRelativeResize="0"/>
          <p:nvPr/>
        </p:nvPicPr>
        <p:blipFill rotWithShape="1">
          <a:blip r:embed="rId3">
            <a:alphaModFix/>
          </a:blip>
          <a:srcRect b="0" l="0" r="0" t="0"/>
          <a:stretch/>
        </p:blipFill>
        <p:spPr>
          <a:xfrm>
            <a:off x="5431350" y="1892106"/>
            <a:ext cx="478500" cy="560700"/>
          </a:xfrm>
          <a:prstGeom prst="rect">
            <a:avLst/>
          </a:prstGeom>
          <a:noFill/>
          <a:ln>
            <a:noFill/>
          </a:ln>
        </p:spPr>
      </p:pic>
      <p:sp>
        <p:nvSpPr>
          <p:cNvPr id="916" name="Google Shape;916;p84"/>
          <p:cNvSpPr/>
          <p:nvPr/>
        </p:nvSpPr>
        <p:spPr>
          <a:xfrm>
            <a:off x="6322654" y="1821247"/>
            <a:ext cx="332484" cy="370374"/>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800" u="none" cap="none" strike="noStrike">
                <a:solidFill>
                  <a:srgbClr val="138A7E"/>
                </a:solidFill>
                <a:latin typeface="Arial"/>
                <a:ea typeface="Arial"/>
                <a:cs typeface="Arial"/>
                <a:sym typeface="Arial"/>
              </a:rPr>
              <a:t>PD</a:t>
            </a:r>
            <a:endParaRPr b="0" i="0" sz="800" u="none" cap="none" strike="noStrike">
              <a:solidFill>
                <a:srgbClr val="138A7E"/>
              </a:solidFill>
              <a:latin typeface="Arial"/>
              <a:ea typeface="Arial"/>
              <a:cs typeface="Arial"/>
              <a:sym typeface="Arial"/>
            </a:endParaRPr>
          </a:p>
        </p:txBody>
      </p:sp>
      <p:cxnSp>
        <p:nvCxnSpPr>
          <p:cNvPr id="917" name="Google Shape;917;p84"/>
          <p:cNvCxnSpPr>
            <a:stCxn id="916" idx="2"/>
            <a:endCxn id="915" idx="3"/>
          </p:cNvCxnSpPr>
          <p:nvPr/>
        </p:nvCxnSpPr>
        <p:spPr>
          <a:xfrm flipH="1">
            <a:off x="5909854" y="2006434"/>
            <a:ext cx="412800" cy="165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18" name="Google Shape;918;p84"/>
          <p:cNvSpPr/>
          <p:nvPr/>
        </p:nvSpPr>
        <p:spPr>
          <a:xfrm>
            <a:off x="6333556" y="2267619"/>
            <a:ext cx="332484" cy="370374"/>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800" u="none" cap="none" strike="noStrike">
                <a:solidFill>
                  <a:srgbClr val="138A7E"/>
                </a:solidFill>
                <a:latin typeface="Arial"/>
                <a:ea typeface="Arial"/>
                <a:cs typeface="Arial"/>
                <a:sym typeface="Arial"/>
              </a:rPr>
              <a:t>PD</a:t>
            </a:r>
            <a:endParaRPr b="0" i="0" sz="800" u="none" cap="none" strike="noStrike">
              <a:solidFill>
                <a:srgbClr val="138A7E"/>
              </a:solidFill>
              <a:latin typeface="Arial"/>
              <a:ea typeface="Arial"/>
              <a:cs typeface="Arial"/>
              <a:sym typeface="Arial"/>
            </a:endParaRPr>
          </a:p>
        </p:txBody>
      </p:sp>
      <p:cxnSp>
        <p:nvCxnSpPr>
          <p:cNvPr id="919" name="Google Shape;919;p84"/>
          <p:cNvCxnSpPr>
            <a:stCxn id="918" idx="2"/>
          </p:cNvCxnSpPr>
          <p:nvPr/>
        </p:nvCxnSpPr>
        <p:spPr>
          <a:xfrm rot="10800000">
            <a:off x="5909956" y="2191506"/>
            <a:ext cx="423600" cy="261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pic>
        <p:nvPicPr>
          <p:cNvPr id="920" name="Google Shape;920;p84"/>
          <p:cNvPicPr preferRelativeResize="0"/>
          <p:nvPr/>
        </p:nvPicPr>
        <p:blipFill rotWithShape="1">
          <a:blip r:embed="rId3">
            <a:alphaModFix/>
          </a:blip>
          <a:srcRect b="0" l="0" r="0" t="0"/>
          <a:stretch/>
        </p:blipFill>
        <p:spPr>
          <a:xfrm>
            <a:off x="5442252" y="2796714"/>
            <a:ext cx="478500" cy="560700"/>
          </a:xfrm>
          <a:prstGeom prst="rect">
            <a:avLst/>
          </a:prstGeom>
          <a:noFill/>
          <a:ln>
            <a:noFill/>
          </a:ln>
        </p:spPr>
      </p:pic>
      <p:sp>
        <p:nvSpPr>
          <p:cNvPr id="921" name="Google Shape;921;p84"/>
          <p:cNvSpPr/>
          <p:nvPr/>
        </p:nvSpPr>
        <p:spPr>
          <a:xfrm>
            <a:off x="6333556" y="2725855"/>
            <a:ext cx="332484" cy="370374"/>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800" u="none" cap="none" strike="noStrike">
                <a:solidFill>
                  <a:srgbClr val="138A7E"/>
                </a:solidFill>
                <a:latin typeface="Arial"/>
                <a:ea typeface="Arial"/>
                <a:cs typeface="Arial"/>
                <a:sym typeface="Arial"/>
              </a:rPr>
              <a:t>PD</a:t>
            </a:r>
            <a:endParaRPr b="0" i="0" sz="800" u="none" cap="none" strike="noStrike">
              <a:solidFill>
                <a:srgbClr val="138A7E"/>
              </a:solidFill>
              <a:latin typeface="Arial"/>
              <a:ea typeface="Arial"/>
              <a:cs typeface="Arial"/>
              <a:sym typeface="Arial"/>
            </a:endParaRPr>
          </a:p>
        </p:txBody>
      </p:sp>
      <p:cxnSp>
        <p:nvCxnSpPr>
          <p:cNvPr id="922" name="Google Shape;922;p84"/>
          <p:cNvCxnSpPr>
            <a:stCxn id="921" idx="2"/>
            <a:endCxn id="920" idx="3"/>
          </p:cNvCxnSpPr>
          <p:nvPr/>
        </p:nvCxnSpPr>
        <p:spPr>
          <a:xfrm flipH="1">
            <a:off x="5920756" y="2911042"/>
            <a:ext cx="412800" cy="165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23" name="Google Shape;923;p84"/>
          <p:cNvSpPr/>
          <p:nvPr/>
        </p:nvSpPr>
        <p:spPr>
          <a:xfrm>
            <a:off x="6344458" y="3172227"/>
            <a:ext cx="332484" cy="370374"/>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800" u="none" cap="none" strike="noStrike">
                <a:solidFill>
                  <a:srgbClr val="138A7E"/>
                </a:solidFill>
                <a:latin typeface="Arial"/>
                <a:ea typeface="Arial"/>
                <a:cs typeface="Arial"/>
                <a:sym typeface="Arial"/>
              </a:rPr>
              <a:t>PD</a:t>
            </a:r>
            <a:endParaRPr b="0" i="0" sz="800" u="none" cap="none" strike="noStrike">
              <a:solidFill>
                <a:srgbClr val="138A7E"/>
              </a:solidFill>
              <a:latin typeface="Arial"/>
              <a:ea typeface="Arial"/>
              <a:cs typeface="Arial"/>
              <a:sym typeface="Arial"/>
            </a:endParaRPr>
          </a:p>
        </p:txBody>
      </p:sp>
      <p:cxnSp>
        <p:nvCxnSpPr>
          <p:cNvPr id="924" name="Google Shape;924;p84"/>
          <p:cNvCxnSpPr>
            <a:stCxn id="923" idx="2"/>
          </p:cNvCxnSpPr>
          <p:nvPr/>
        </p:nvCxnSpPr>
        <p:spPr>
          <a:xfrm rot="10800000">
            <a:off x="5920858" y="3096114"/>
            <a:ext cx="423600" cy="261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pic>
        <p:nvPicPr>
          <p:cNvPr id="925" name="Google Shape;925;p84"/>
          <p:cNvPicPr preferRelativeResize="0"/>
          <p:nvPr/>
        </p:nvPicPr>
        <p:blipFill rotWithShape="1">
          <a:blip r:embed="rId3">
            <a:alphaModFix/>
          </a:blip>
          <a:srcRect b="0" l="0" r="0" t="0"/>
          <a:stretch/>
        </p:blipFill>
        <p:spPr>
          <a:xfrm>
            <a:off x="5425899" y="3766955"/>
            <a:ext cx="478500" cy="560700"/>
          </a:xfrm>
          <a:prstGeom prst="rect">
            <a:avLst/>
          </a:prstGeom>
          <a:noFill/>
          <a:ln>
            <a:noFill/>
          </a:ln>
        </p:spPr>
      </p:pic>
      <p:sp>
        <p:nvSpPr>
          <p:cNvPr id="926" name="Google Shape;926;p84"/>
          <p:cNvSpPr/>
          <p:nvPr/>
        </p:nvSpPr>
        <p:spPr>
          <a:xfrm>
            <a:off x="6317203" y="3696096"/>
            <a:ext cx="332484" cy="370374"/>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800" u="none" cap="none" strike="noStrike">
                <a:solidFill>
                  <a:srgbClr val="138A7E"/>
                </a:solidFill>
                <a:latin typeface="Arial"/>
                <a:ea typeface="Arial"/>
                <a:cs typeface="Arial"/>
                <a:sym typeface="Arial"/>
              </a:rPr>
              <a:t>PD</a:t>
            </a:r>
            <a:endParaRPr b="0" i="0" sz="800" u="none" cap="none" strike="noStrike">
              <a:solidFill>
                <a:srgbClr val="138A7E"/>
              </a:solidFill>
              <a:latin typeface="Arial"/>
              <a:ea typeface="Arial"/>
              <a:cs typeface="Arial"/>
              <a:sym typeface="Arial"/>
            </a:endParaRPr>
          </a:p>
        </p:txBody>
      </p:sp>
      <p:sp>
        <p:nvSpPr>
          <p:cNvPr id="927" name="Google Shape;927;p84"/>
          <p:cNvSpPr/>
          <p:nvPr/>
        </p:nvSpPr>
        <p:spPr>
          <a:xfrm>
            <a:off x="6328105" y="4142468"/>
            <a:ext cx="332484" cy="370374"/>
          </a:xfrm>
          <a:prstGeom prst="flowChartMagneticDisk">
            <a:avLst/>
          </a:prstGeom>
          <a:gradFill>
            <a:gsLst>
              <a:gs pos="0">
                <a:srgbClr val="019B8C"/>
              </a:gs>
              <a:gs pos="100000">
                <a:srgbClr val="9FE9DB"/>
              </a:gs>
            </a:gsLst>
            <a:lin ang="16200000" scaled="0"/>
          </a:gradFill>
          <a:ln cap="flat" cmpd="sng" w="9525">
            <a:solidFill>
              <a:srgbClr val="0F887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38A7E"/>
              </a:buClr>
              <a:buFont typeface="Arial"/>
              <a:buNone/>
            </a:pPr>
            <a:r>
              <a:rPr b="0" i="0" lang="en-US" sz="800" u="none" cap="none" strike="noStrike">
                <a:solidFill>
                  <a:srgbClr val="138A7E"/>
                </a:solidFill>
                <a:latin typeface="Arial"/>
                <a:ea typeface="Arial"/>
                <a:cs typeface="Arial"/>
                <a:sym typeface="Arial"/>
              </a:rPr>
              <a:t>PD</a:t>
            </a:r>
            <a:endParaRPr b="0" i="0" sz="800" u="none" cap="none" strike="noStrike">
              <a:solidFill>
                <a:srgbClr val="138A7E"/>
              </a:solidFill>
              <a:latin typeface="Arial"/>
              <a:ea typeface="Arial"/>
              <a:cs typeface="Arial"/>
              <a:sym typeface="Arial"/>
            </a:endParaRPr>
          </a:p>
        </p:txBody>
      </p:sp>
      <p:cxnSp>
        <p:nvCxnSpPr>
          <p:cNvPr id="928" name="Google Shape;928;p84"/>
          <p:cNvCxnSpPr>
            <a:stCxn id="927" idx="2"/>
          </p:cNvCxnSpPr>
          <p:nvPr/>
        </p:nvCxnSpPr>
        <p:spPr>
          <a:xfrm rot="10800000">
            <a:off x="5904505" y="4066355"/>
            <a:ext cx="423600" cy="261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pic>
        <p:nvPicPr>
          <p:cNvPr descr="PngMedium-X-icon-10336.png" id="929" name="Google Shape;929;p84"/>
          <p:cNvPicPr preferRelativeResize="0"/>
          <p:nvPr/>
        </p:nvPicPr>
        <p:blipFill rotWithShape="1">
          <a:blip r:embed="rId4">
            <a:alphaModFix/>
          </a:blip>
          <a:srcRect b="0" l="0" r="0" t="0"/>
          <a:stretch/>
        </p:blipFill>
        <p:spPr>
          <a:xfrm>
            <a:off x="6317203" y="3696096"/>
            <a:ext cx="375513" cy="375513"/>
          </a:xfrm>
          <a:prstGeom prst="rect">
            <a:avLst/>
          </a:prstGeom>
          <a:noFill/>
          <a:ln>
            <a:noFill/>
          </a:ln>
        </p:spPr>
      </p:pic>
      <p:cxnSp>
        <p:nvCxnSpPr>
          <p:cNvPr id="930" name="Google Shape;930;p84"/>
          <p:cNvCxnSpPr>
            <a:stCxn id="921" idx="4"/>
            <a:endCxn id="923" idx="4"/>
          </p:cNvCxnSpPr>
          <p:nvPr/>
        </p:nvCxnSpPr>
        <p:spPr>
          <a:xfrm>
            <a:off x="6666040" y="2911042"/>
            <a:ext cx="10800" cy="446400"/>
          </a:xfrm>
          <a:prstGeom prst="curvedConnector3">
            <a:avLst>
              <a:gd fmla="val 2217611" name="adj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BOSH documentation</a:t>
            </a:r>
            <a:endParaRPr b="0" i="0" sz="3200" u="none" cap="none" strike="noStrike">
              <a:solidFill>
                <a:srgbClr val="138A7E"/>
              </a:solidFill>
              <a:latin typeface="Arial"/>
              <a:ea typeface="Arial"/>
              <a:cs typeface="Arial"/>
              <a:sym typeface="Arial"/>
            </a:endParaRPr>
          </a:p>
        </p:txBody>
      </p:sp>
      <p:sp>
        <p:nvSpPr>
          <p:cNvPr id="937" name="Google Shape;937;p85"/>
          <p:cNvSpPr txBox="1"/>
          <p:nvPr>
            <p:ph idx="1" type="body"/>
          </p:nvPr>
        </p:nvSpPr>
        <p:spPr>
          <a:xfrm>
            <a:off x="163517" y="953888"/>
            <a:ext cx="8742701" cy="352666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Font typeface="Arial"/>
              <a:buNone/>
            </a:pPr>
            <a:r>
              <a:rPr b="0" i="0" lang="en-US" sz="5400" u="sng" cap="none" strike="noStrike">
                <a:solidFill>
                  <a:schemeClr val="hlink"/>
                </a:solidFill>
                <a:latin typeface="Arial"/>
                <a:ea typeface="Arial"/>
                <a:cs typeface="Arial"/>
                <a:sym typeface="Arial"/>
                <a:hlinkClick r:id="rId3"/>
              </a:rPr>
              <a:t>http://bosh.io/docs</a:t>
            </a:r>
            <a:endParaRPr b="0" i="0" sz="5400" u="none" cap="none" strike="noStrik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id="942" name="Google Shape;942;p86"/>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943" name="Google Shape;943;p86"/>
          <p:cNvSpPr txBox="1"/>
          <p:nvPr/>
        </p:nvSpPr>
        <p:spPr>
          <a:xfrm>
            <a:off x="446036" y="1487155"/>
            <a:ext cx="4039778"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LAB:</a:t>
            </a:r>
            <a:endParaRPr/>
          </a:p>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Our first deployment</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944" name="Google Shape;944;p86"/>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8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Deploying Redis</a:t>
            </a:r>
            <a:endParaRPr b="0" i="0" sz="3200" u="none" cap="none" strike="noStrike">
              <a:solidFill>
                <a:srgbClr val="138A7E"/>
              </a:solidFill>
              <a:latin typeface="Arial"/>
              <a:ea typeface="Arial"/>
              <a:cs typeface="Arial"/>
              <a:sym typeface="Arial"/>
            </a:endParaRPr>
          </a:p>
        </p:txBody>
      </p:sp>
      <p:sp>
        <p:nvSpPr>
          <p:cNvPr id="951" name="Google Shape;951;p87"/>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Upload a BOSH stemcell</a:t>
            </a:r>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Upload the Redis BOSH release</a:t>
            </a:r>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Create a BOSH deployment manifest</a:t>
            </a:r>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Set the BOSH deployment manifest</a:t>
            </a:r>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Deploy</a:t>
            </a:r>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Update the BOSH deployment manifest</a:t>
            </a:r>
            <a:endParaRPr/>
          </a:p>
          <a:p>
            <a:pPr indent="-457200" lvl="0" marL="457200" marR="0" rtl="0" algn="l">
              <a:lnSpc>
                <a:spcPct val="100000"/>
              </a:lnSpc>
              <a:spcBef>
                <a:spcPts val="560"/>
              </a:spcBef>
              <a:spcAft>
                <a:spcPts val="0"/>
              </a:spcAft>
              <a:buClr>
                <a:schemeClr val="lt1"/>
              </a:buClr>
              <a:buSzPts val="2400"/>
              <a:buFont typeface="Arial"/>
              <a:buAutoNum type="arabicPeriod"/>
            </a:pPr>
            <a:r>
              <a:rPr b="0" i="0" lang="en-US" sz="2400" u="none" cap="none" strike="noStrike">
                <a:solidFill>
                  <a:schemeClr val="lt1"/>
                </a:solidFill>
                <a:latin typeface="Arial"/>
                <a:ea typeface="Arial"/>
                <a:cs typeface="Arial"/>
                <a:sym typeface="Arial"/>
              </a:rPr>
              <a:t>Deploy changes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8"/>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1. Upload a BOSH stemcell</a:t>
            </a:r>
            <a:endParaRPr b="0" i="0" sz="3200" u="none" cap="none" strike="noStrike">
              <a:solidFill>
                <a:srgbClr val="138A7E"/>
              </a:solidFill>
              <a:latin typeface="Arial"/>
              <a:ea typeface="Arial"/>
              <a:cs typeface="Arial"/>
              <a:sym typeface="Arial"/>
            </a:endParaRPr>
          </a:p>
        </p:txBody>
      </p:sp>
      <p:pic>
        <p:nvPicPr>
          <p:cNvPr descr="Screen Shot 2016-01-09 at 19.26.39.png" id="958" name="Google Shape;958;p88"/>
          <p:cNvPicPr preferRelativeResize="0"/>
          <p:nvPr/>
        </p:nvPicPr>
        <p:blipFill rotWithShape="1">
          <a:blip r:embed="rId3">
            <a:alphaModFix/>
          </a:blip>
          <a:srcRect b="0" l="0" r="0" t="0"/>
          <a:stretch/>
        </p:blipFill>
        <p:spPr>
          <a:xfrm>
            <a:off x="245275" y="1665997"/>
            <a:ext cx="7809389" cy="2814551"/>
          </a:xfrm>
          <a:prstGeom prst="rect">
            <a:avLst/>
          </a:prstGeom>
          <a:noFill/>
          <a:ln>
            <a:noFill/>
          </a:ln>
        </p:spPr>
      </p:pic>
      <p:sp>
        <p:nvSpPr>
          <p:cNvPr id="959" name="Google Shape;959;p88"/>
          <p:cNvSpPr txBox="1"/>
          <p:nvPr>
            <p:ph idx="1" type="body"/>
          </p:nvPr>
        </p:nvSpPr>
        <p:spPr>
          <a:xfrm>
            <a:off x="163517" y="953888"/>
            <a:ext cx="8742701" cy="7121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upload stemcell https://bosh.io/d/stemcells/bosh-warden-boshlite-ubuntu-trusty-go_agent</a:t>
            </a:r>
            <a:endParaRPr/>
          </a:p>
          <a:p>
            <a:pPr indent="0" lvl="0" marL="0" marR="0" rtl="0" algn="l">
              <a:lnSpc>
                <a:spcPct val="100000"/>
              </a:lnSpc>
              <a:spcBef>
                <a:spcPts val="56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upload stemcell bosh-stemcell-3147-warden-boshlite-ubuntu-trusty-go_agent.tgz</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2. Upload the Redis BOSH release</a:t>
            </a:r>
            <a:endParaRPr b="0" i="0" sz="3200" u="none" cap="none" strike="noStrike">
              <a:solidFill>
                <a:srgbClr val="138A7E"/>
              </a:solidFill>
              <a:latin typeface="Arial"/>
              <a:ea typeface="Arial"/>
              <a:cs typeface="Arial"/>
              <a:sym typeface="Arial"/>
            </a:endParaRPr>
          </a:p>
        </p:txBody>
      </p:sp>
      <p:pic>
        <p:nvPicPr>
          <p:cNvPr descr="Screen Shot 2016-01-09 at 19.27.47.png" id="966" name="Google Shape;966;p89"/>
          <p:cNvPicPr preferRelativeResize="0"/>
          <p:nvPr/>
        </p:nvPicPr>
        <p:blipFill rotWithShape="1">
          <a:blip r:embed="rId3">
            <a:alphaModFix/>
          </a:blip>
          <a:srcRect b="0" l="0" r="0" t="0"/>
          <a:stretch/>
        </p:blipFill>
        <p:spPr>
          <a:xfrm>
            <a:off x="235202" y="1624335"/>
            <a:ext cx="5553295" cy="2974086"/>
          </a:xfrm>
          <a:prstGeom prst="rect">
            <a:avLst/>
          </a:prstGeom>
          <a:noFill/>
          <a:ln>
            <a:noFill/>
          </a:ln>
        </p:spPr>
      </p:pic>
      <p:sp>
        <p:nvSpPr>
          <p:cNvPr id="967" name="Google Shape;967;p89"/>
          <p:cNvSpPr txBox="1"/>
          <p:nvPr>
            <p:ph idx="1" type="body"/>
          </p:nvPr>
        </p:nvSpPr>
        <p:spPr>
          <a:xfrm>
            <a:off x="163517" y="953888"/>
            <a:ext cx="8742701" cy="7121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upload release https://bosh.io/d/github.com/cloudfoundry-community/redis-boshrelease</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56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upload release redis-boshrelease-9.1.tgz</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7"/>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176" name="Google Shape;176;p27"/>
          <p:cNvSpPr txBox="1"/>
          <p:nvPr/>
        </p:nvSpPr>
        <p:spPr>
          <a:xfrm>
            <a:off x="446036" y="1487155"/>
            <a:ext cx="4039778"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Introducing BOSH concepts</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177" name="Google Shape;177;p27"/>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9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3. Create a BOSH deployment manifest</a:t>
            </a:r>
            <a:endParaRPr b="0" i="0" sz="3200" u="none" cap="none" strike="noStrike">
              <a:solidFill>
                <a:srgbClr val="138A7E"/>
              </a:solidFill>
              <a:latin typeface="Arial"/>
              <a:ea typeface="Arial"/>
              <a:cs typeface="Arial"/>
              <a:sym typeface="Arial"/>
            </a:endParaRPr>
          </a:p>
        </p:txBody>
      </p:sp>
      <p:pic>
        <p:nvPicPr>
          <p:cNvPr descr="Screen Shot 2016-01-10 at 12.07.39.png" id="974" name="Google Shape;974;p90"/>
          <p:cNvPicPr preferRelativeResize="0"/>
          <p:nvPr/>
        </p:nvPicPr>
        <p:blipFill rotWithShape="1">
          <a:blip r:embed="rId3">
            <a:alphaModFix/>
          </a:blip>
          <a:srcRect b="0" l="0" r="0" t="0"/>
          <a:stretch/>
        </p:blipFill>
        <p:spPr>
          <a:xfrm>
            <a:off x="282855" y="1024934"/>
            <a:ext cx="4410079" cy="3426816"/>
          </a:xfrm>
          <a:prstGeom prst="rect">
            <a:avLst/>
          </a:prstGeom>
          <a:noFill/>
          <a:ln>
            <a:noFill/>
          </a:ln>
        </p:spPr>
      </p:pic>
      <p:sp>
        <p:nvSpPr>
          <p:cNvPr id="975" name="Google Shape;975;p90"/>
          <p:cNvSpPr txBox="1"/>
          <p:nvPr/>
        </p:nvSpPr>
        <p:spPr>
          <a:xfrm>
            <a:off x="5075238" y="1207270"/>
            <a:ext cx="267252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Deployment identification block</a:t>
            </a:r>
            <a:endParaRPr b="0" i="0" sz="1400" u="none" cap="none" strike="noStrike">
              <a:solidFill>
                <a:schemeClr val="lt1"/>
              </a:solidFill>
              <a:latin typeface="Arial"/>
              <a:ea typeface="Arial"/>
              <a:cs typeface="Arial"/>
              <a:sym typeface="Arial"/>
            </a:endParaRPr>
          </a:p>
        </p:txBody>
      </p:sp>
      <p:sp>
        <p:nvSpPr>
          <p:cNvPr id="976" name="Google Shape;976;p90"/>
          <p:cNvSpPr txBox="1"/>
          <p:nvPr/>
        </p:nvSpPr>
        <p:spPr>
          <a:xfrm>
            <a:off x="5075238" y="1822987"/>
            <a:ext cx="1415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Releases block</a:t>
            </a:r>
            <a:endParaRPr b="0" i="0" sz="1400" u="none" cap="none" strike="noStrike">
              <a:solidFill>
                <a:schemeClr val="lt1"/>
              </a:solidFill>
              <a:latin typeface="Arial"/>
              <a:ea typeface="Arial"/>
              <a:cs typeface="Arial"/>
              <a:sym typeface="Arial"/>
            </a:endParaRPr>
          </a:p>
        </p:txBody>
      </p:sp>
      <p:sp>
        <p:nvSpPr>
          <p:cNvPr id="977" name="Google Shape;977;p90"/>
          <p:cNvSpPr txBox="1"/>
          <p:nvPr/>
        </p:nvSpPr>
        <p:spPr>
          <a:xfrm>
            <a:off x="5075238" y="2602227"/>
            <a:ext cx="160813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Compilation block</a:t>
            </a:r>
            <a:endParaRPr b="0" i="0" sz="1400" u="none" cap="none" strike="noStrike">
              <a:solidFill>
                <a:schemeClr val="lt1"/>
              </a:solidFill>
              <a:latin typeface="Arial"/>
              <a:ea typeface="Arial"/>
              <a:cs typeface="Arial"/>
              <a:sym typeface="Arial"/>
            </a:endParaRPr>
          </a:p>
        </p:txBody>
      </p:sp>
      <p:sp>
        <p:nvSpPr>
          <p:cNvPr id="978" name="Google Shape;978;p90"/>
          <p:cNvSpPr txBox="1"/>
          <p:nvPr/>
        </p:nvSpPr>
        <p:spPr>
          <a:xfrm>
            <a:off x="5075238" y="3536514"/>
            <a:ext cx="12490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Update block</a:t>
            </a:r>
            <a:endParaRPr b="0" i="0" sz="1400" u="none" cap="none" strike="noStrike">
              <a:solidFill>
                <a:schemeClr val="lt1"/>
              </a:solidFill>
              <a:latin typeface="Arial"/>
              <a:ea typeface="Arial"/>
              <a:cs typeface="Arial"/>
              <a:sym typeface="Arial"/>
            </a:endParaRPr>
          </a:p>
        </p:txBody>
      </p:sp>
      <p:cxnSp>
        <p:nvCxnSpPr>
          <p:cNvPr id="979" name="Google Shape;979;p90"/>
          <p:cNvCxnSpPr>
            <a:stCxn id="975" idx="1"/>
          </p:cNvCxnSpPr>
          <p:nvPr/>
        </p:nvCxnSpPr>
        <p:spPr>
          <a:xfrm flipH="1">
            <a:off x="4453038" y="1361159"/>
            <a:ext cx="622200" cy="6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80" name="Google Shape;980;p90"/>
          <p:cNvCxnSpPr>
            <a:stCxn id="976" idx="1"/>
          </p:cNvCxnSpPr>
          <p:nvPr/>
        </p:nvCxnSpPr>
        <p:spPr>
          <a:xfrm rot="10800000">
            <a:off x="2104038" y="1962175"/>
            <a:ext cx="2971200" cy="14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81" name="Google Shape;981;p90"/>
          <p:cNvCxnSpPr>
            <a:stCxn id="977" idx="1"/>
          </p:cNvCxnSpPr>
          <p:nvPr/>
        </p:nvCxnSpPr>
        <p:spPr>
          <a:xfrm rot="10800000">
            <a:off x="2659938" y="2719815"/>
            <a:ext cx="2415300" cy="36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82" name="Google Shape;982;p90"/>
          <p:cNvCxnSpPr>
            <a:stCxn id="978" idx="1"/>
          </p:cNvCxnSpPr>
          <p:nvPr/>
        </p:nvCxnSpPr>
        <p:spPr>
          <a:xfrm rot="10800000">
            <a:off x="3008838" y="3668503"/>
            <a:ext cx="2066400" cy="21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3. Create a BOSH deployment manifest</a:t>
            </a:r>
            <a:endParaRPr b="0" i="0" sz="3200" u="none" cap="none" strike="noStrike">
              <a:solidFill>
                <a:srgbClr val="138A7E"/>
              </a:solidFill>
              <a:latin typeface="Arial"/>
              <a:ea typeface="Arial"/>
              <a:cs typeface="Arial"/>
              <a:sym typeface="Arial"/>
            </a:endParaRPr>
          </a:p>
        </p:txBody>
      </p:sp>
      <p:pic>
        <p:nvPicPr>
          <p:cNvPr descr="Screen Shot 2016-01-10 at 12.11.02.png" id="989" name="Google Shape;989;p91"/>
          <p:cNvPicPr preferRelativeResize="0"/>
          <p:nvPr/>
        </p:nvPicPr>
        <p:blipFill rotWithShape="1">
          <a:blip r:embed="rId3">
            <a:alphaModFix/>
          </a:blip>
          <a:srcRect b="0" l="0" r="0" t="0"/>
          <a:stretch/>
        </p:blipFill>
        <p:spPr>
          <a:xfrm>
            <a:off x="226550" y="1041099"/>
            <a:ext cx="4487613" cy="3267297"/>
          </a:xfrm>
          <a:prstGeom prst="rect">
            <a:avLst/>
          </a:prstGeom>
          <a:noFill/>
          <a:ln>
            <a:noFill/>
          </a:ln>
        </p:spPr>
      </p:pic>
      <p:sp>
        <p:nvSpPr>
          <p:cNvPr id="990" name="Google Shape;990;p91"/>
          <p:cNvSpPr txBox="1"/>
          <p:nvPr/>
        </p:nvSpPr>
        <p:spPr>
          <a:xfrm>
            <a:off x="5075238" y="1207270"/>
            <a:ext cx="141577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Networks block</a:t>
            </a:r>
            <a:endParaRPr b="0" i="0" sz="1400" u="none" cap="none" strike="noStrike">
              <a:solidFill>
                <a:schemeClr val="lt1"/>
              </a:solidFill>
              <a:latin typeface="Arial"/>
              <a:ea typeface="Arial"/>
              <a:cs typeface="Arial"/>
              <a:sym typeface="Arial"/>
            </a:endParaRPr>
          </a:p>
        </p:txBody>
      </p:sp>
      <p:sp>
        <p:nvSpPr>
          <p:cNvPr id="991" name="Google Shape;991;p91"/>
          <p:cNvSpPr txBox="1"/>
          <p:nvPr/>
        </p:nvSpPr>
        <p:spPr>
          <a:xfrm>
            <a:off x="5075238" y="3043963"/>
            <a:ext cx="192873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Resource Pools block</a:t>
            </a:r>
            <a:endParaRPr b="0" i="0" sz="1400" u="none" cap="none" strike="noStrike">
              <a:solidFill>
                <a:schemeClr val="lt1"/>
              </a:solidFill>
              <a:latin typeface="Arial"/>
              <a:ea typeface="Arial"/>
              <a:cs typeface="Arial"/>
              <a:sym typeface="Arial"/>
            </a:endParaRPr>
          </a:p>
        </p:txBody>
      </p:sp>
      <p:cxnSp>
        <p:nvCxnSpPr>
          <p:cNvPr id="992" name="Google Shape;992;p91"/>
          <p:cNvCxnSpPr>
            <a:stCxn id="990" idx="1"/>
          </p:cNvCxnSpPr>
          <p:nvPr/>
        </p:nvCxnSpPr>
        <p:spPr>
          <a:xfrm flipH="1">
            <a:off x="2158338" y="1361159"/>
            <a:ext cx="2916900" cy="1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93" name="Google Shape;993;p91"/>
          <p:cNvCxnSpPr>
            <a:stCxn id="991" idx="1"/>
          </p:cNvCxnSpPr>
          <p:nvPr/>
        </p:nvCxnSpPr>
        <p:spPr>
          <a:xfrm rot="10800000">
            <a:off x="2196438" y="3166952"/>
            <a:ext cx="2878800" cy="30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3. Create a BOSH deployment manifest</a:t>
            </a:r>
            <a:endParaRPr b="0" i="0" sz="3200" u="none" cap="none" strike="noStrike">
              <a:solidFill>
                <a:srgbClr val="138A7E"/>
              </a:solidFill>
              <a:latin typeface="Arial"/>
              <a:ea typeface="Arial"/>
              <a:cs typeface="Arial"/>
              <a:sym typeface="Arial"/>
            </a:endParaRPr>
          </a:p>
        </p:txBody>
      </p:sp>
      <p:pic>
        <p:nvPicPr>
          <p:cNvPr descr="Screen Shot 2016-01-10 at 12.11.37.png" id="1000" name="Google Shape;1000;p92"/>
          <p:cNvPicPr preferRelativeResize="0"/>
          <p:nvPr/>
        </p:nvPicPr>
        <p:blipFill rotWithShape="1">
          <a:blip r:embed="rId3">
            <a:alphaModFix/>
          </a:blip>
          <a:srcRect b="0" l="0" r="0" t="0"/>
          <a:stretch/>
        </p:blipFill>
        <p:spPr>
          <a:xfrm>
            <a:off x="281291" y="1255613"/>
            <a:ext cx="3543300" cy="2794000"/>
          </a:xfrm>
          <a:prstGeom prst="rect">
            <a:avLst/>
          </a:prstGeom>
          <a:noFill/>
          <a:ln>
            <a:noFill/>
          </a:ln>
        </p:spPr>
      </p:pic>
      <p:sp>
        <p:nvSpPr>
          <p:cNvPr id="1001" name="Google Shape;1001;p92"/>
          <p:cNvSpPr txBox="1"/>
          <p:nvPr/>
        </p:nvSpPr>
        <p:spPr>
          <a:xfrm>
            <a:off x="4367352" y="1463457"/>
            <a:ext cx="104387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Jobs block</a:t>
            </a:r>
            <a:endParaRPr b="0" i="0" sz="1400" u="none" cap="none" strike="noStrike">
              <a:solidFill>
                <a:schemeClr val="lt1"/>
              </a:solidFill>
              <a:latin typeface="Arial"/>
              <a:ea typeface="Arial"/>
              <a:cs typeface="Arial"/>
              <a:sym typeface="Arial"/>
            </a:endParaRPr>
          </a:p>
        </p:txBody>
      </p:sp>
      <p:sp>
        <p:nvSpPr>
          <p:cNvPr id="1002" name="Google Shape;1002;p92"/>
          <p:cNvSpPr txBox="1"/>
          <p:nvPr/>
        </p:nvSpPr>
        <p:spPr>
          <a:xfrm>
            <a:off x="4367352" y="3669386"/>
            <a:ext cx="147989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Properties block</a:t>
            </a:r>
            <a:endParaRPr b="0" i="0" sz="1400" u="none" cap="none" strike="noStrike">
              <a:solidFill>
                <a:schemeClr val="lt1"/>
              </a:solidFill>
              <a:latin typeface="Arial"/>
              <a:ea typeface="Arial"/>
              <a:cs typeface="Arial"/>
              <a:sym typeface="Arial"/>
            </a:endParaRPr>
          </a:p>
        </p:txBody>
      </p:sp>
      <p:cxnSp>
        <p:nvCxnSpPr>
          <p:cNvPr id="1003" name="Google Shape;1003;p92"/>
          <p:cNvCxnSpPr>
            <a:stCxn id="1001" idx="1"/>
          </p:cNvCxnSpPr>
          <p:nvPr/>
        </p:nvCxnSpPr>
        <p:spPr>
          <a:xfrm rot="10800000">
            <a:off x="2910552" y="1613446"/>
            <a:ext cx="1456800" cy="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004" name="Google Shape;1004;p92"/>
          <p:cNvCxnSpPr>
            <a:stCxn id="1002" idx="1"/>
          </p:cNvCxnSpPr>
          <p:nvPr/>
        </p:nvCxnSpPr>
        <p:spPr>
          <a:xfrm rot="10800000">
            <a:off x="1994952" y="3823274"/>
            <a:ext cx="23724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4. Set the BOSH deployment manifest</a:t>
            </a:r>
            <a:endParaRPr b="0" i="0" sz="3200" u="none" cap="none" strike="noStrike">
              <a:solidFill>
                <a:srgbClr val="138A7E"/>
              </a:solidFill>
              <a:latin typeface="Arial"/>
              <a:ea typeface="Arial"/>
              <a:cs typeface="Arial"/>
              <a:sym typeface="Arial"/>
            </a:endParaRPr>
          </a:p>
        </p:txBody>
      </p:sp>
      <p:pic>
        <p:nvPicPr>
          <p:cNvPr descr="Screen Shot 2016-01-10 at 12.06.06.png" id="1011" name="Google Shape;1011;p93"/>
          <p:cNvPicPr preferRelativeResize="0"/>
          <p:nvPr/>
        </p:nvPicPr>
        <p:blipFill rotWithShape="1">
          <a:blip r:embed="rId3">
            <a:alphaModFix/>
          </a:blip>
          <a:srcRect b="0" l="0" r="0" t="0"/>
          <a:stretch/>
        </p:blipFill>
        <p:spPr>
          <a:xfrm>
            <a:off x="246157" y="1370267"/>
            <a:ext cx="7823200" cy="558800"/>
          </a:xfrm>
          <a:prstGeom prst="rect">
            <a:avLst/>
          </a:prstGeom>
          <a:noFill/>
          <a:ln>
            <a:noFill/>
          </a:ln>
        </p:spPr>
      </p:pic>
      <p:sp>
        <p:nvSpPr>
          <p:cNvPr id="1012" name="Google Shape;1012;p93"/>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deployment redis.yml</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9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5. Deploy</a:t>
            </a:r>
            <a:endParaRPr b="0" i="0" sz="3200" u="none" cap="none" strike="noStrike">
              <a:solidFill>
                <a:srgbClr val="138A7E"/>
              </a:solidFill>
              <a:latin typeface="Arial"/>
              <a:ea typeface="Arial"/>
              <a:cs typeface="Arial"/>
              <a:sym typeface="Arial"/>
            </a:endParaRPr>
          </a:p>
        </p:txBody>
      </p:sp>
      <p:pic>
        <p:nvPicPr>
          <p:cNvPr descr="Screen Shot 2016-01-10 at 12.04.52.png" id="1019" name="Google Shape;1019;p94"/>
          <p:cNvPicPr preferRelativeResize="0"/>
          <p:nvPr/>
        </p:nvPicPr>
        <p:blipFill rotWithShape="1">
          <a:blip r:embed="rId3">
            <a:alphaModFix/>
          </a:blip>
          <a:srcRect b="0" l="0" r="0" t="0"/>
          <a:stretch/>
        </p:blipFill>
        <p:spPr>
          <a:xfrm>
            <a:off x="1509806" y="953889"/>
            <a:ext cx="4278692" cy="3611827"/>
          </a:xfrm>
          <a:prstGeom prst="rect">
            <a:avLst/>
          </a:prstGeom>
          <a:noFill/>
          <a:ln>
            <a:noFill/>
          </a:ln>
        </p:spPr>
      </p:pic>
      <p:sp>
        <p:nvSpPr>
          <p:cNvPr id="1020" name="Google Shape;1020;p94"/>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deploy</a:t>
            </a:r>
            <a:endParaRPr/>
          </a:p>
        </p:txBody>
      </p:sp>
      <p:sp>
        <p:nvSpPr>
          <p:cNvPr id="1021" name="Google Shape;1021;p94"/>
          <p:cNvSpPr txBox="1"/>
          <p:nvPr/>
        </p:nvSpPr>
        <p:spPr>
          <a:xfrm>
            <a:off x="5980032" y="2177510"/>
            <a:ext cx="78332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Checks</a:t>
            </a:r>
            <a:endParaRPr b="0" i="0" sz="1400" u="none" cap="none" strike="noStrike">
              <a:solidFill>
                <a:schemeClr val="lt1"/>
              </a:solidFill>
              <a:latin typeface="Arial"/>
              <a:ea typeface="Arial"/>
              <a:cs typeface="Arial"/>
              <a:sym typeface="Arial"/>
            </a:endParaRPr>
          </a:p>
        </p:txBody>
      </p:sp>
      <p:sp>
        <p:nvSpPr>
          <p:cNvPr id="1022" name="Google Shape;1022;p94"/>
          <p:cNvSpPr txBox="1"/>
          <p:nvPr/>
        </p:nvSpPr>
        <p:spPr>
          <a:xfrm>
            <a:off x="5980032" y="2826154"/>
            <a:ext cx="180136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Compiling packages</a:t>
            </a:r>
            <a:endParaRPr b="0" i="0" sz="1400" u="none" cap="none" strike="noStrike">
              <a:solidFill>
                <a:schemeClr val="lt1"/>
              </a:solidFill>
              <a:latin typeface="Arial"/>
              <a:ea typeface="Arial"/>
              <a:cs typeface="Arial"/>
              <a:sym typeface="Arial"/>
            </a:endParaRPr>
          </a:p>
        </p:txBody>
      </p:sp>
      <p:sp>
        <p:nvSpPr>
          <p:cNvPr id="1023" name="Google Shape;1023;p94"/>
          <p:cNvSpPr txBox="1"/>
          <p:nvPr/>
        </p:nvSpPr>
        <p:spPr>
          <a:xfrm>
            <a:off x="5980032" y="3202371"/>
            <a:ext cx="170143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Creating resources</a:t>
            </a:r>
            <a:endParaRPr b="0" i="0" sz="1400" u="none" cap="none" strike="noStrike">
              <a:solidFill>
                <a:schemeClr val="lt1"/>
              </a:solidFill>
              <a:latin typeface="Arial"/>
              <a:ea typeface="Arial"/>
              <a:cs typeface="Arial"/>
              <a:sym typeface="Arial"/>
            </a:endParaRPr>
          </a:p>
        </p:txBody>
      </p:sp>
      <p:sp>
        <p:nvSpPr>
          <p:cNvPr id="1024" name="Google Shape;1024;p94"/>
          <p:cNvSpPr txBox="1"/>
          <p:nvPr/>
        </p:nvSpPr>
        <p:spPr>
          <a:xfrm>
            <a:off x="5980032" y="3730985"/>
            <a:ext cx="98311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Deploying</a:t>
            </a:r>
            <a:endParaRPr b="0" i="0" sz="1400" u="none" cap="none" strike="noStrike">
              <a:solidFill>
                <a:schemeClr val="lt1"/>
              </a:solidFill>
              <a:latin typeface="Arial"/>
              <a:ea typeface="Arial"/>
              <a:cs typeface="Arial"/>
              <a:sym typeface="Arial"/>
            </a:endParaRPr>
          </a:p>
        </p:txBody>
      </p:sp>
      <p:cxnSp>
        <p:nvCxnSpPr>
          <p:cNvPr id="1025" name="Google Shape;1025;p94"/>
          <p:cNvCxnSpPr>
            <a:stCxn id="1021" idx="1"/>
          </p:cNvCxnSpPr>
          <p:nvPr/>
        </p:nvCxnSpPr>
        <p:spPr>
          <a:xfrm flipH="1">
            <a:off x="4812732" y="2331398"/>
            <a:ext cx="1167300" cy="1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026" name="Google Shape;1026;p94"/>
          <p:cNvCxnSpPr>
            <a:stCxn id="1022" idx="1"/>
          </p:cNvCxnSpPr>
          <p:nvPr/>
        </p:nvCxnSpPr>
        <p:spPr>
          <a:xfrm rot="10800000">
            <a:off x="5695932" y="2970742"/>
            <a:ext cx="284100" cy="9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027" name="Google Shape;1027;p94"/>
          <p:cNvCxnSpPr>
            <a:stCxn id="1023" idx="1"/>
          </p:cNvCxnSpPr>
          <p:nvPr/>
        </p:nvCxnSpPr>
        <p:spPr>
          <a:xfrm flipH="1">
            <a:off x="4311432" y="3356260"/>
            <a:ext cx="1668600" cy="12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028" name="Google Shape;1028;p94"/>
          <p:cNvCxnSpPr>
            <a:stCxn id="1024" idx="1"/>
          </p:cNvCxnSpPr>
          <p:nvPr/>
        </p:nvCxnSpPr>
        <p:spPr>
          <a:xfrm rot="10800000">
            <a:off x="4812732" y="3864474"/>
            <a:ext cx="1167300" cy="20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1029" name="Google Shape;1029;p94"/>
          <p:cNvSpPr txBox="1"/>
          <p:nvPr/>
        </p:nvSpPr>
        <p:spPr>
          <a:xfrm>
            <a:off x="5980032" y="3421394"/>
            <a:ext cx="284930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Assigning a role to each resource</a:t>
            </a:r>
            <a:endParaRPr b="0" i="0" sz="1400" u="none" cap="none" strike="noStrike">
              <a:solidFill>
                <a:schemeClr val="lt1"/>
              </a:solidFill>
              <a:latin typeface="Arial"/>
              <a:ea typeface="Arial"/>
              <a:cs typeface="Arial"/>
              <a:sym typeface="Arial"/>
            </a:endParaRPr>
          </a:p>
        </p:txBody>
      </p:sp>
      <p:cxnSp>
        <p:nvCxnSpPr>
          <p:cNvPr id="1030" name="Google Shape;1030;p94"/>
          <p:cNvCxnSpPr>
            <a:stCxn id="1029" idx="1"/>
          </p:cNvCxnSpPr>
          <p:nvPr/>
        </p:nvCxnSpPr>
        <p:spPr>
          <a:xfrm rot="10800000">
            <a:off x="4218732" y="3575283"/>
            <a:ext cx="17613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6. Update the BOSH deployment manifest</a:t>
            </a:r>
            <a:endParaRPr b="0" i="0" sz="3200" u="none" cap="none" strike="noStrike">
              <a:solidFill>
                <a:srgbClr val="138A7E"/>
              </a:solidFill>
              <a:latin typeface="Arial"/>
              <a:ea typeface="Arial"/>
              <a:cs typeface="Arial"/>
              <a:sym typeface="Arial"/>
            </a:endParaRPr>
          </a:p>
        </p:txBody>
      </p:sp>
      <p:pic>
        <p:nvPicPr>
          <p:cNvPr descr="Screen Shot 2016-01-10 at 12.17.25.png" id="1037" name="Google Shape;1037;p95"/>
          <p:cNvPicPr preferRelativeResize="0"/>
          <p:nvPr/>
        </p:nvPicPr>
        <p:blipFill rotWithShape="1">
          <a:blip r:embed="rId3">
            <a:alphaModFix/>
          </a:blip>
          <a:srcRect b="0" l="0" r="0" t="0"/>
          <a:stretch/>
        </p:blipFill>
        <p:spPr>
          <a:xfrm>
            <a:off x="259382" y="902429"/>
            <a:ext cx="2476802" cy="3687478"/>
          </a:xfrm>
          <a:prstGeom prst="rect">
            <a:avLst/>
          </a:prstGeom>
          <a:noFill/>
          <a:ln>
            <a:noFill/>
          </a:ln>
        </p:spPr>
      </p:pic>
      <p:sp>
        <p:nvSpPr>
          <p:cNvPr id="1038" name="Google Shape;1038;p95"/>
          <p:cNvSpPr txBox="1"/>
          <p:nvPr/>
        </p:nvSpPr>
        <p:spPr>
          <a:xfrm>
            <a:off x="2992906" y="2618691"/>
            <a:ext cx="156213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Adding a new job</a:t>
            </a:r>
            <a:endParaRPr b="0" i="0" sz="1400" u="none" cap="none" strike="noStrike">
              <a:solidFill>
                <a:schemeClr val="lt1"/>
              </a:solidFill>
              <a:latin typeface="Arial"/>
              <a:ea typeface="Arial"/>
              <a:cs typeface="Arial"/>
              <a:sym typeface="Arial"/>
            </a:endParaRPr>
          </a:p>
        </p:txBody>
      </p:sp>
      <p:sp>
        <p:nvSpPr>
          <p:cNvPr id="1039" name="Google Shape;1039;p95"/>
          <p:cNvSpPr txBox="1"/>
          <p:nvPr/>
        </p:nvSpPr>
        <p:spPr>
          <a:xfrm>
            <a:off x="2992906" y="3245312"/>
            <a:ext cx="129247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 of instances</a:t>
            </a:r>
            <a:endParaRPr b="0" i="0" sz="1400" u="none" cap="none" strike="noStrike">
              <a:solidFill>
                <a:schemeClr val="lt1"/>
              </a:solidFill>
              <a:latin typeface="Arial"/>
              <a:ea typeface="Arial"/>
              <a:cs typeface="Arial"/>
              <a:sym typeface="Arial"/>
            </a:endParaRPr>
          </a:p>
        </p:txBody>
      </p:sp>
      <p:sp>
        <p:nvSpPr>
          <p:cNvPr id="1040" name="Google Shape;1040;p95"/>
          <p:cNvSpPr txBox="1"/>
          <p:nvPr/>
        </p:nvSpPr>
        <p:spPr>
          <a:xfrm>
            <a:off x="2992906" y="4086378"/>
            <a:ext cx="210056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Job’s specific properties</a:t>
            </a:r>
            <a:endParaRPr b="0" i="0" sz="1400" u="none" cap="none" strike="noStrike">
              <a:solidFill>
                <a:schemeClr val="lt1"/>
              </a:solidFill>
              <a:latin typeface="Arial"/>
              <a:ea typeface="Arial"/>
              <a:cs typeface="Arial"/>
              <a:sym typeface="Arial"/>
            </a:endParaRPr>
          </a:p>
        </p:txBody>
      </p:sp>
      <p:cxnSp>
        <p:nvCxnSpPr>
          <p:cNvPr id="1041" name="Google Shape;1041;p95"/>
          <p:cNvCxnSpPr>
            <a:stCxn id="1038" idx="1"/>
          </p:cNvCxnSpPr>
          <p:nvPr/>
        </p:nvCxnSpPr>
        <p:spPr>
          <a:xfrm flipH="1">
            <a:off x="2071306" y="2772580"/>
            <a:ext cx="921600" cy="1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042" name="Google Shape;1042;p95"/>
          <p:cNvCxnSpPr>
            <a:stCxn id="1039" idx="1"/>
          </p:cNvCxnSpPr>
          <p:nvPr/>
        </p:nvCxnSpPr>
        <p:spPr>
          <a:xfrm rot="10800000">
            <a:off x="1667806" y="3390500"/>
            <a:ext cx="1325100" cy="8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043" name="Google Shape;1043;p95"/>
          <p:cNvCxnSpPr>
            <a:stCxn id="1040" idx="1"/>
          </p:cNvCxnSpPr>
          <p:nvPr/>
        </p:nvCxnSpPr>
        <p:spPr>
          <a:xfrm flipH="1">
            <a:off x="2447206" y="4240267"/>
            <a:ext cx="545700" cy="6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7. Deploy changes</a:t>
            </a:r>
            <a:endParaRPr b="0" i="0" sz="3200" u="none" cap="none" strike="noStrike">
              <a:solidFill>
                <a:srgbClr val="138A7E"/>
              </a:solidFill>
              <a:latin typeface="Arial"/>
              <a:ea typeface="Arial"/>
              <a:cs typeface="Arial"/>
              <a:sym typeface="Arial"/>
            </a:endParaRPr>
          </a:p>
        </p:txBody>
      </p:sp>
      <p:sp>
        <p:nvSpPr>
          <p:cNvPr id="1050" name="Google Shape;1050;p96"/>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deploy</a:t>
            </a:r>
            <a:endParaRPr/>
          </a:p>
        </p:txBody>
      </p:sp>
      <p:pic>
        <p:nvPicPr>
          <p:cNvPr descr="Screen Shot 2016-01-10 at 12.19.18.png" id="1051" name="Google Shape;1051;p96"/>
          <p:cNvPicPr preferRelativeResize="0"/>
          <p:nvPr/>
        </p:nvPicPr>
        <p:blipFill rotWithShape="1">
          <a:blip r:embed="rId3">
            <a:alphaModFix/>
          </a:blip>
          <a:srcRect b="0" l="0" r="0" t="0"/>
          <a:stretch/>
        </p:blipFill>
        <p:spPr>
          <a:xfrm>
            <a:off x="1407255" y="953889"/>
            <a:ext cx="3808934" cy="3616961"/>
          </a:xfrm>
          <a:prstGeom prst="rect">
            <a:avLst/>
          </a:prstGeom>
          <a:noFill/>
          <a:ln>
            <a:noFill/>
          </a:ln>
        </p:spPr>
      </p:pic>
      <p:sp>
        <p:nvSpPr>
          <p:cNvPr id="1052" name="Google Shape;1052;p96"/>
          <p:cNvSpPr txBox="1"/>
          <p:nvPr/>
        </p:nvSpPr>
        <p:spPr>
          <a:xfrm>
            <a:off x="5560338" y="3158652"/>
            <a:ext cx="163191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Detected changes</a:t>
            </a:r>
            <a:endParaRPr b="0" i="0" sz="1400" u="none" cap="none" strike="noStrike">
              <a:solidFill>
                <a:schemeClr val="lt1"/>
              </a:solidFill>
              <a:latin typeface="Arial"/>
              <a:ea typeface="Arial"/>
              <a:cs typeface="Arial"/>
              <a:sym typeface="Arial"/>
            </a:endParaRPr>
          </a:p>
        </p:txBody>
      </p:sp>
      <p:cxnSp>
        <p:nvCxnSpPr>
          <p:cNvPr id="1053" name="Google Shape;1053;p96"/>
          <p:cNvCxnSpPr>
            <a:stCxn id="1052" idx="1"/>
          </p:cNvCxnSpPr>
          <p:nvPr/>
        </p:nvCxnSpPr>
        <p:spPr>
          <a:xfrm rot="10800000">
            <a:off x="3564738" y="3308640"/>
            <a:ext cx="1995600" cy="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7. Deploy changes</a:t>
            </a:r>
            <a:endParaRPr b="0" i="0" sz="3200" u="none" cap="none" strike="noStrike">
              <a:solidFill>
                <a:srgbClr val="138A7E"/>
              </a:solidFill>
              <a:latin typeface="Arial"/>
              <a:ea typeface="Arial"/>
              <a:cs typeface="Arial"/>
              <a:sym typeface="Arial"/>
            </a:endParaRPr>
          </a:p>
        </p:txBody>
      </p:sp>
      <p:sp>
        <p:nvSpPr>
          <p:cNvPr id="1060" name="Google Shape;1060;p97"/>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deploy</a:t>
            </a:r>
            <a:endParaRPr/>
          </a:p>
        </p:txBody>
      </p:sp>
      <p:pic>
        <p:nvPicPr>
          <p:cNvPr descr="Screen Shot 2016-01-10 at 12.19.56.png" id="1061" name="Google Shape;1061;p97"/>
          <p:cNvPicPr preferRelativeResize="0"/>
          <p:nvPr/>
        </p:nvPicPr>
        <p:blipFill rotWithShape="1">
          <a:blip r:embed="rId3">
            <a:alphaModFix/>
          </a:blip>
          <a:srcRect b="0" l="0" r="0" t="0"/>
          <a:stretch/>
        </p:blipFill>
        <p:spPr>
          <a:xfrm>
            <a:off x="1305483" y="892779"/>
            <a:ext cx="3016813" cy="3681534"/>
          </a:xfrm>
          <a:prstGeom prst="rect">
            <a:avLst/>
          </a:prstGeom>
          <a:noFill/>
          <a:ln>
            <a:noFill/>
          </a:ln>
        </p:spPr>
      </p:pic>
      <p:sp>
        <p:nvSpPr>
          <p:cNvPr id="1062" name="Google Shape;1062;p97"/>
          <p:cNvSpPr txBox="1"/>
          <p:nvPr/>
        </p:nvSpPr>
        <p:spPr>
          <a:xfrm>
            <a:off x="4840864" y="1411755"/>
            <a:ext cx="78332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Checks</a:t>
            </a:r>
            <a:endParaRPr b="0" i="0" sz="1400" u="none" cap="none" strike="noStrike">
              <a:solidFill>
                <a:schemeClr val="lt1"/>
              </a:solidFill>
              <a:latin typeface="Arial"/>
              <a:ea typeface="Arial"/>
              <a:cs typeface="Arial"/>
              <a:sym typeface="Arial"/>
            </a:endParaRPr>
          </a:p>
        </p:txBody>
      </p:sp>
      <p:sp>
        <p:nvSpPr>
          <p:cNvPr id="1063" name="Google Shape;1063;p97"/>
          <p:cNvSpPr txBox="1"/>
          <p:nvPr/>
        </p:nvSpPr>
        <p:spPr>
          <a:xfrm>
            <a:off x="4840864" y="2439261"/>
            <a:ext cx="235987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Creating missing resources</a:t>
            </a:r>
            <a:endParaRPr b="0" i="0" sz="1400" u="none" cap="none" strike="noStrike">
              <a:solidFill>
                <a:schemeClr val="lt1"/>
              </a:solidFill>
              <a:latin typeface="Arial"/>
              <a:ea typeface="Arial"/>
              <a:cs typeface="Arial"/>
              <a:sym typeface="Arial"/>
            </a:endParaRPr>
          </a:p>
        </p:txBody>
      </p:sp>
      <p:sp>
        <p:nvSpPr>
          <p:cNvPr id="1064" name="Google Shape;1064;p97"/>
          <p:cNvSpPr txBox="1"/>
          <p:nvPr/>
        </p:nvSpPr>
        <p:spPr>
          <a:xfrm>
            <a:off x="4840864" y="3577096"/>
            <a:ext cx="98311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Deploying</a:t>
            </a:r>
            <a:endParaRPr b="0" i="0" sz="1400" u="none" cap="none" strike="noStrike">
              <a:solidFill>
                <a:schemeClr val="lt1"/>
              </a:solidFill>
              <a:latin typeface="Arial"/>
              <a:ea typeface="Arial"/>
              <a:cs typeface="Arial"/>
              <a:sym typeface="Arial"/>
            </a:endParaRPr>
          </a:p>
        </p:txBody>
      </p:sp>
      <p:cxnSp>
        <p:nvCxnSpPr>
          <p:cNvPr id="1065" name="Google Shape;1065;p97"/>
          <p:cNvCxnSpPr>
            <a:stCxn id="1064" idx="1"/>
          </p:cNvCxnSpPr>
          <p:nvPr/>
        </p:nvCxnSpPr>
        <p:spPr>
          <a:xfrm rot="10800000">
            <a:off x="4044364" y="3728285"/>
            <a:ext cx="796500" cy="2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066" name="Google Shape;1066;p97"/>
          <p:cNvCxnSpPr>
            <a:stCxn id="1063" idx="1"/>
          </p:cNvCxnSpPr>
          <p:nvPr/>
        </p:nvCxnSpPr>
        <p:spPr>
          <a:xfrm rot="10800000">
            <a:off x="3738964" y="2593149"/>
            <a:ext cx="11019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067" name="Google Shape;1067;p97"/>
          <p:cNvCxnSpPr>
            <a:stCxn id="1062" idx="1"/>
          </p:cNvCxnSpPr>
          <p:nvPr/>
        </p:nvCxnSpPr>
        <p:spPr>
          <a:xfrm rot="10800000">
            <a:off x="4044364" y="1559043"/>
            <a:ext cx="796500" cy="6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1068" name="Google Shape;1068;p97"/>
          <p:cNvSpPr txBox="1"/>
          <p:nvPr/>
        </p:nvSpPr>
        <p:spPr>
          <a:xfrm>
            <a:off x="4840864" y="2978667"/>
            <a:ext cx="284930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Assigning a role to each resource</a:t>
            </a:r>
            <a:endParaRPr b="0" i="0" sz="1400" u="none" cap="none" strike="noStrike">
              <a:solidFill>
                <a:schemeClr val="lt1"/>
              </a:solidFill>
              <a:latin typeface="Arial"/>
              <a:ea typeface="Arial"/>
              <a:cs typeface="Arial"/>
              <a:sym typeface="Arial"/>
            </a:endParaRPr>
          </a:p>
        </p:txBody>
      </p:sp>
      <p:cxnSp>
        <p:nvCxnSpPr>
          <p:cNvPr id="1069" name="Google Shape;1069;p97"/>
          <p:cNvCxnSpPr>
            <a:stCxn id="1068" idx="1"/>
          </p:cNvCxnSpPr>
          <p:nvPr/>
        </p:nvCxnSpPr>
        <p:spPr>
          <a:xfrm rot="10800000">
            <a:off x="3450064" y="3128655"/>
            <a:ext cx="1390800" cy="39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pic>
        <p:nvPicPr>
          <p:cNvPr id="1074" name="Google Shape;1074;p98"/>
          <p:cNvPicPr preferRelativeResize="0"/>
          <p:nvPr/>
        </p:nvPicPr>
        <p:blipFill rotWithShape="1">
          <a:blip r:embed="rId3">
            <a:alphaModFix/>
          </a:blip>
          <a:srcRect b="0" l="0" r="0" t="0"/>
          <a:stretch/>
        </p:blipFill>
        <p:spPr>
          <a:xfrm>
            <a:off x="-2" y="-6462"/>
            <a:ext cx="9167236" cy="5156574"/>
          </a:xfrm>
          <a:prstGeom prst="rect">
            <a:avLst/>
          </a:prstGeom>
          <a:noFill/>
          <a:ln>
            <a:noFill/>
          </a:ln>
        </p:spPr>
      </p:pic>
      <p:sp>
        <p:nvSpPr>
          <p:cNvPr id="1075" name="Google Shape;1075;p98"/>
          <p:cNvSpPr txBox="1"/>
          <p:nvPr/>
        </p:nvSpPr>
        <p:spPr>
          <a:xfrm>
            <a:off x="446036" y="1487155"/>
            <a:ext cx="4039778" cy="17917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LAB:</a:t>
            </a:r>
            <a:endParaRPr/>
          </a:p>
          <a:p>
            <a:pPr indent="0" lvl="0" marL="0" marR="0" rtl="0" algn="l">
              <a:lnSpc>
                <a:spcPct val="100000"/>
              </a:lnSpc>
              <a:spcBef>
                <a:spcPts val="0"/>
              </a:spcBef>
              <a:spcAft>
                <a:spcPts val="0"/>
              </a:spcAft>
              <a:buClr>
                <a:schemeClr val="lt1"/>
              </a:buClr>
              <a:buFont typeface="Roboto"/>
              <a:buNone/>
            </a:pPr>
            <a:r>
              <a:rPr b="0" i="0" lang="en-US" sz="4000" u="none" cap="none" strike="noStrike">
                <a:solidFill>
                  <a:schemeClr val="lt1"/>
                </a:solidFill>
                <a:latin typeface="Roboto"/>
                <a:ea typeface="Roboto"/>
                <a:cs typeface="Roboto"/>
                <a:sym typeface="Roboto"/>
              </a:rPr>
              <a:t>Troubleshooting a BOSH deployment</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p:txBody>
      </p:sp>
      <p:pic>
        <p:nvPicPr>
          <p:cNvPr id="1076" name="Google Shape;1076;p98"/>
          <p:cNvPicPr preferRelativeResize="0"/>
          <p:nvPr/>
        </p:nvPicPr>
        <p:blipFill rotWithShape="1">
          <a:blip r:embed="rId4">
            <a:alphaModFix/>
          </a:blip>
          <a:srcRect b="0" l="0" r="0" t="0"/>
          <a:stretch/>
        </p:blipFill>
        <p:spPr>
          <a:xfrm>
            <a:off x="566612" y="0"/>
            <a:ext cx="2045955" cy="801793"/>
          </a:xfrm>
          <a:prstGeom prst="rect">
            <a:avLst/>
          </a:prstGeom>
          <a:noFill/>
          <a:ln>
            <a:noFill/>
          </a:ln>
        </p:spPr>
      </p:pic>
    </p:spTree>
  </p:cSld>
  <p:clrMapOvr>
    <a:masterClrMapping/>
  </p:clrMapOvr>
  <p:transition spd="slow">
    <p:fade thruBlk="1"/>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BOSH tasks</a:t>
            </a:r>
            <a:endParaRPr b="0" i="0" sz="3200" u="none" cap="none" strike="noStrike">
              <a:solidFill>
                <a:srgbClr val="138A7E"/>
              </a:solidFill>
              <a:latin typeface="Arial"/>
              <a:ea typeface="Arial"/>
              <a:cs typeface="Arial"/>
              <a:sym typeface="Arial"/>
            </a:endParaRPr>
          </a:p>
        </p:txBody>
      </p:sp>
      <p:sp>
        <p:nvSpPr>
          <p:cNvPr id="1083" name="Google Shape;1083;p99"/>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tasks recent</a:t>
            </a:r>
            <a:endParaRPr/>
          </a:p>
        </p:txBody>
      </p:sp>
      <p:pic>
        <p:nvPicPr>
          <p:cNvPr descr="Screen Shot 2016-01-10 at 16.10.31.png" id="1084" name="Google Shape;1084;p99"/>
          <p:cNvPicPr preferRelativeResize="0"/>
          <p:nvPr/>
        </p:nvPicPr>
        <p:blipFill rotWithShape="1">
          <a:blip r:embed="rId3">
            <a:alphaModFix/>
          </a:blip>
          <a:srcRect b="0" l="0" r="0" t="0"/>
          <a:stretch/>
        </p:blipFill>
        <p:spPr>
          <a:xfrm>
            <a:off x="277979" y="1597081"/>
            <a:ext cx="8579281" cy="20749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79868" y="320039"/>
            <a:ext cx="8709999"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What is BOSH?</a:t>
            </a:r>
            <a:endParaRPr b="0" i="0" sz="3200" u="none" cap="none" strike="noStrike">
              <a:solidFill>
                <a:srgbClr val="138A7E"/>
              </a:solidFill>
              <a:latin typeface="Arial"/>
              <a:ea typeface="Arial"/>
              <a:cs typeface="Arial"/>
              <a:sym typeface="Arial"/>
            </a:endParaRPr>
          </a:p>
        </p:txBody>
      </p:sp>
      <p:sp>
        <p:nvSpPr>
          <p:cNvPr id="184" name="Google Shape;184;p28"/>
          <p:cNvSpPr txBox="1"/>
          <p:nvPr>
            <p:ph idx="1" type="body"/>
          </p:nvPr>
        </p:nvSpPr>
        <p:spPr>
          <a:xfrm>
            <a:off x="179869" y="953888"/>
            <a:ext cx="8709999" cy="3499406"/>
          </a:xfrm>
          <a:prstGeom prst="rect">
            <a:avLst/>
          </a:prstGeom>
          <a:noFill/>
          <a:ln>
            <a:noFill/>
          </a:ln>
        </p:spPr>
        <p:txBody>
          <a:bodyPr anchorCtr="0" anchor="t" bIns="91425" lIns="91425" spcFirstLastPara="1" rIns="91425" wrap="square" tIns="91425">
            <a:noAutofit/>
          </a:bodyPr>
          <a:lstStyle/>
          <a:p>
            <a:pPr indent="0" lvl="0" marL="177800" marR="0" rtl="0" algn="l">
              <a:lnSpc>
                <a:spcPct val="100000"/>
              </a:lnSpc>
              <a:spcBef>
                <a:spcPts val="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BOSH is an OSS project that unifies release engineering, deployment, and lifecycle management of small and large-scale cloud software.</a:t>
            </a:r>
            <a:endParaRPr b="0" i="0" sz="2800" u="none" cap="none" strike="noStrike">
              <a:solidFill>
                <a:schemeClr val="lt1"/>
              </a:solidFill>
              <a:latin typeface="Arial"/>
              <a:ea typeface="Arial"/>
              <a:cs typeface="Arial"/>
              <a:sym typeface="Arial"/>
            </a:endParaRPr>
          </a:p>
          <a:p>
            <a:pPr indent="0" lvl="0" marL="177800" marR="0" rtl="0" algn="l">
              <a:lnSpc>
                <a:spcPct val="100000"/>
              </a:lnSpc>
              <a:spcBef>
                <a:spcPts val="560"/>
              </a:spcBef>
              <a:spcAft>
                <a:spcPts val="0"/>
              </a:spcAft>
              <a:buClr>
                <a:schemeClr val="lt1"/>
              </a:buClr>
              <a:buFont typeface="Arial"/>
              <a:buNone/>
            </a:pPr>
            <a:r>
              <a:t/>
            </a:r>
            <a:endParaRPr b="0" i="0" sz="2800" u="none" cap="none" strike="noStrike">
              <a:solidFill>
                <a:schemeClr val="lt1"/>
              </a:solidFill>
              <a:latin typeface="Arial"/>
              <a:ea typeface="Arial"/>
              <a:cs typeface="Arial"/>
              <a:sym typeface="Arial"/>
            </a:endParaRPr>
          </a:p>
          <a:p>
            <a:pPr indent="0" lvl="0" marL="177800" marR="0" rtl="0" algn="l">
              <a:lnSpc>
                <a:spcPct val="100000"/>
              </a:lnSpc>
              <a:spcBef>
                <a:spcPts val="560"/>
              </a:spcBef>
              <a:spcAft>
                <a:spcPts val="0"/>
              </a:spcAft>
              <a:buClr>
                <a:schemeClr val="lt1"/>
              </a:buClr>
              <a:buFont typeface="Arial"/>
              <a:buNone/>
            </a:pPr>
            <a:r>
              <a:rPr b="0" i="0" lang="en-US" sz="2800" u="none" cap="none" strike="noStrike">
                <a:solidFill>
                  <a:schemeClr val="lt1"/>
                </a:solidFill>
                <a:latin typeface="Arial"/>
                <a:ea typeface="Arial"/>
                <a:cs typeface="Arial"/>
                <a:sym typeface="Arial"/>
              </a:rPr>
              <a:t>BOSH allows individual developers and teams to easily version, package and deploy software in a reproducible manner.</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0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BOSH tasks</a:t>
            </a:r>
            <a:endParaRPr b="0" i="0" sz="3200" u="none" cap="none" strike="noStrike">
              <a:solidFill>
                <a:srgbClr val="138A7E"/>
              </a:solidFill>
              <a:latin typeface="Arial"/>
              <a:ea typeface="Arial"/>
              <a:cs typeface="Arial"/>
              <a:sym typeface="Arial"/>
            </a:endParaRPr>
          </a:p>
        </p:txBody>
      </p:sp>
      <p:sp>
        <p:nvSpPr>
          <p:cNvPr id="1091" name="Google Shape;1091;p100"/>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tasks recent –no-filter</a:t>
            </a:r>
            <a:endParaRPr/>
          </a:p>
        </p:txBody>
      </p:sp>
      <p:pic>
        <p:nvPicPr>
          <p:cNvPr descr="Screen Shot 2016-01-10 at 16.11.41.png" id="1092" name="Google Shape;1092;p100"/>
          <p:cNvPicPr preferRelativeResize="0"/>
          <p:nvPr/>
        </p:nvPicPr>
        <p:blipFill rotWithShape="1">
          <a:blip r:embed="rId3">
            <a:alphaModFix/>
          </a:blip>
          <a:srcRect b="0" l="0" r="0" t="0"/>
          <a:stretch/>
        </p:blipFill>
        <p:spPr>
          <a:xfrm>
            <a:off x="283429" y="1411755"/>
            <a:ext cx="8486526" cy="27563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0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Debug a BOSH task</a:t>
            </a:r>
            <a:endParaRPr b="0" i="0" sz="3200" u="none" cap="none" strike="noStrike">
              <a:solidFill>
                <a:srgbClr val="138A7E"/>
              </a:solidFill>
              <a:latin typeface="Arial"/>
              <a:ea typeface="Arial"/>
              <a:cs typeface="Arial"/>
              <a:sym typeface="Arial"/>
            </a:endParaRPr>
          </a:p>
        </p:txBody>
      </p:sp>
      <p:sp>
        <p:nvSpPr>
          <p:cNvPr id="1099" name="Google Shape;1099;p101"/>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task 10 --debug</a:t>
            </a:r>
            <a:endParaRPr/>
          </a:p>
        </p:txBody>
      </p:sp>
      <p:pic>
        <p:nvPicPr>
          <p:cNvPr descr="Screen Shot 2016-01-10 at 16.13.49.png" id="1100" name="Google Shape;1100;p101"/>
          <p:cNvPicPr preferRelativeResize="0"/>
          <p:nvPr/>
        </p:nvPicPr>
        <p:blipFill rotWithShape="1">
          <a:blip r:embed="rId3">
            <a:alphaModFix/>
          </a:blip>
          <a:srcRect b="0" l="0" r="0" t="0"/>
          <a:stretch/>
        </p:blipFill>
        <p:spPr>
          <a:xfrm>
            <a:off x="206852" y="1293710"/>
            <a:ext cx="5712459" cy="310717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0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List VMs</a:t>
            </a:r>
            <a:endParaRPr b="0" i="0" sz="3200" u="none" cap="none" strike="noStrike">
              <a:solidFill>
                <a:srgbClr val="138A7E"/>
              </a:solidFill>
              <a:latin typeface="Arial"/>
              <a:ea typeface="Arial"/>
              <a:cs typeface="Arial"/>
              <a:sym typeface="Arial"/>
            </a:endParaRPr>
          </a:p>
        </p:txBody>
      </p:sp>
      <p:sp>
        <p:nvSpPr>
          <p:cNvPr id="1107" name="Google Shape;1107;p102"/>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vms</a:t>
            </a:r>
            <a:endParaRPr/>
          </a:p>
        </p:txBody>
      </p:sp>
      <p:pic>
        <p:nvPicPr>
          <p:cNvPr descr="Screen Shot 2016-01-10 at 12.29.11.png" id="1108" name="Google Shape;1108;p102"/>
          <p:cNvPicPr preferRelativeResize="0"/>
          <p:nvPr/>
        </p:nvPicPr>
        <p:blipFill rotWithShape="1">
          <a:blip r:embed="rId3">
            <a:alphaModFix/>
          </a:blip>
          <a:srcRect b="0" l="0" r="0" t="0"/>
          <a:stretch/>
        </p:blipFill>
        <p:spPr>
          <a:xfrm>
            <a:off x="1176693" y="1080547"/>
            <a:ext cx="4480991" cy="3200708"/>
          </a:xfrm>
          <a:prstGeom prst="rect">
            <a:avLst/>
          </a:prstGeom>
          <a:noFill/>
          <a:ln>
            <a:noFill/>
          </a:ln>
        </p:spPr>
      </p:pic>
      <p:sp>
        <p:nvSpPr>
          <p:cNvPr id="1109" name="Google Shape;1109;p102"/>
          <p:cNvSpPr txBox="1"/>
          <p:nvPr/>
        </p:nvSpPr>
        <p:spPr>
          <a:xfrm>
            <a:off x="5864590" y="1106289"/>
            <a:ext cx="3090684" cy="3450570"/>
          </a:xfrm>
          <a:prstGeom prst="rect">
            <a:avLst/>
          </a:prstGeom>
          <a:noFill/>
          <a:ln>
            <a:noFill/>
          </a:ln>
        </p:spPr>
        <p:txBody>
          <a:bodyPr anchorCtr="0" anchor="t" bIns="91425" lIns="91425" spcFirstLastPara="1" rIns="91425" wrap="square" tIns="91425">
            <a:noAutofit/>
          </a:bodyPr>
          <a:lstStyle/>
          <a:p>
            <a:pPr indent="-87313" lvl="0" marL="87313" marR="0" rtl="0" algn="l">
              <a:lnSpc>
                <a:spcPct val="100000"/>
              </a:lnSpc>
              <a:spcBef>
                <a:spcPts val="0"/>
              </a:spcBef>
              <a:spcAft>
                <a:spcPts val="0"/>
              </a:spcAft>
              <a:buClr>
                <a:schemeClr val="lt1"/>
              </a:buClr>
              <a:buSzPts val="1400"/>
              <a:buFont typeface="Arial"/>
              <a:buChar char="•"/>
            </a:pPr>
            <a:r>
              <a:rPr b="0" i="0" lang="en-US" sz="1400" u="none" cap="none" strike="noStrike">
                <a:solidFill>
                  <a:srgbClr val="138A7E"/>
                </a:solidFill>
                <a:latin typeface="Arial"/>
                <a:ea typeface="Arial"/>
                <a:cs typeface="Arial"/>
                <a:sym typeface="Arial"/>
              </a:rPr>
              <a:t>running</a:t>
            </a:r>
            <a:r>
              <a:rPr b="0" i="0" lang="en-US" sz="1400" u="none" cap="none" strike="noStrike">
                <a:solidFill>
                  <a:schemeClr val="lt1"/>
                </a:solidFill>
                <a:latin typeface="Arial"/>
                <a:ea typeface="Arial"/>
                <a:cs typeface="Arial"/>
                <a:sym typeface="Arial"/>
              </a:rPr>
              <a:t>: indicates that all release job’s processes are successfully running at that moment</a:t>
            </a:r>
            <a:endParaRPr/>
          </a:p>
          <a:p>
            <a:pPr indent="-87313" lvl="0" marL="87313" marR="0" rtl="0" algn="l">
              <a:lnSpc>
                <a:spcPct val="100000"/>
              </a:lnSpc>
              <a:spcBef>
                <a:spcPts val="560"/>
              </a:spcBef>
              <a:spcAft>
                <a:spcPts val="0"/>
              </a:spcAft>
              <a:buClr>
                <a:schemeClr val="lt1"/>
              </a:buClr>
              <a:buSzPts val="1400"/>
              <a:buFont typeface="Arial"/>
              <a:buChar char="•"/>
            </a:pPr>
            <a:r>
              <a:rPr b="0" i="0" lang="en-US" sz="1400" u="none" cap="none" strike="noStrike">
                <a:solidFill>
                  <a:srgbClr val="138A7E"/>
                </a:solidFill>
                <a:latin typeface="Arial"/>
                <a:ea typeface="Arial"/>
                <a:cs typeface="Arial"/>
                <a:sym typeface="Arial"/>
              </a:rPr>
              <a:t>failing</a:t>
            </a:r>
            <a:r>
              <a:rPr b="0" i="0" lang="en-US" sz="1400" u="none" cap="none" strike="noStrike">
                <a:solidFill>
                  <a:schemeClr val="lt1"/>
                </a:solidFill>
                <a:latin typeface="Arial"/>
                <a:ea typeface="Arial"/>
                <a:cs typeface="Arial"/>
                <a:sym typeface="Arial"/>
              </a:rPr>
              <a:t>: indicates one of the release job’s processes is not successfully running (could be failing to start, or exiting after some time, etc.)</a:t>
            </a:r>
            <a:endParaRPr/>
          </a:p>
          <a:p>
            <a:pPr indent="-87313" lvl="0" marL="87313" marR="0" rtl="0" algn="l">
              <a:lnSpc>
                <a:spcPct val="100000"/>
              </a:lnSpc>
              <a:spcBef>
                <a:spcPts val="560"/>
              </a:spcBef>
              <a:spcAft>
                <a:spcPts val="0"/>
              </a:spcAft>
              <a:buClr>
                <a:schemeClr val="lt1"/>
              </a:buClr>
              <a:buSzPts val="1400"/>
              <a:buFont typeface="Arial"/>
              <a:buChar char="•"/>
            </a:pPr>
            <a:r>
              <a:rPr b="0" i="0" lang="en-US" sz="1400" u="none" cap="none" strike="noStrike">
                <a:solidFill>
                  <a:srgbClr val="138A7E"/>
                </a:solidFill>
                <a:latin typeface="Arial"/>
                <a:ea typeface="Arial"/>
                <a:cs typeface="Arial"/>
                <a:sym typeface="Arial"/>
              </a:rPr>
              <a:t>unresponsive</a:t>
            </a:r>
            <a:r>
              <a:rPr b="0" i="0" lang="en-US" sz="1400" u="none" cap="none" strike="noStrike">
                <a:solidFill>
                  <a:schemeClr val="lt1"/>
                </a:solidFill>
                <a:latin typeface="Arial"/>
                <a:ea typeface="Arial"/>
                <a:cs typeface="Arial"/>
                <a:sym typeface="Arial"/>
              </a:rPr>
              <a:t>: the Director did not receive any response from the Agent</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0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Monitor VM’s state and vitals</a:t>
            </a:r>
            <a:endParaRPr b="0" i="0" sz="3200" u="none" cap="none" strike="noStrike">
              <a:solidFill>
                <a:srgbClr val="138A7E"/>
              </a:solidFill>
              <a:latin typeface="Arial"/>
              <a:ea typeface="Arial"/>
              <a:cs typeface="Arial"/>
              <a:sym typeface="Arial"/>
            </a:endParaRPr>
          </a:p>
        </p:txBody>
      </p:sp>
      <p:sp>
        <p:nvSpPr>
          <p:cNvPr id="1116" name="Google Shape;1116;p103"/>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vms --vitals</a:t>
            </a:r>
            <a:endParaRPr/>
          </a:p>
        </p:txBody>
      </p:sp>
      <p:pic>
        <p:nvPicPr>
          <p:cNvPr descr="Screen Shot 2016-01-10 at 12.28.37.png" id="1117" name="Google Shape;1117;p103"/>
          <p:cNvPicPr preferRelativeResize="0"/>
          <p:nvPr/>
        </p:nvPicPr>
        <p:blipFill rotWithShape="1">
          <a:blip r:embed="rId3">
            <a:alphaModFix/>
          </a:blip>
          <a:srcRect b="0" l="0" r="0" t="0"/>
          <a:stretch/>
        </p:blipFill>
        <p:spPr>
          <a:xfrm>
            <a:off x="196221" y="1480760"/>
            <a:ext cx="8682746" cy="229392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0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SSH into a VM</a:t>
            </a:r>
            <a:endParaRPr b="0" i="0" sz="3200" u="none" cap="none" strike="noStrike">
              <a:solidFill>
                <a:srgbClr val="138A7E"/>
              </a:solidFill>
              <a:latin typeface="Arial"/>
              <a:ea typeface="Arial"/>
              <a:cs typeface="Arial"/>
              <a:sym typeface="Arial"/>
            </a:endParaRPr>
          </a:p>
        </p:txBody>
      </p:sp>
      <p:sp>
        <p:nvSpPr>
          <p:cNvPr id="1124" name="Google Shape;1124;p104"/>
          <p:cNvSpPr txBox="1"/>
          <p:nvPr>
            <p:ph idx="1" type="body"/>
          </p:nvPr>
        </p:nvSpPr>
        <p:spPr>
          <a:xfrm>
            <a:off x="163518" y="953889"/>
            <a:ext cx="2736182"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ssh job/index</a:t>
            </a:r>
            <a:endParaRPr/>
          </a:p>
        </p:txBody>
      </p:sp>
      <p:pic>
        <p:nvPicPr>
          <p:cNvPr descr="Screen Shot 2016-01-10 at 12.31.57.png" id="1125" name="Google Shape;1125;p104"/>
          <p:cNvPicPr preferRelativeResize="0"/>
          <p:nvPr/>
        </p:nvPicPr>
        <p:blipFill rotWithShape="1">
          <a:blip r:embed="rId3">
            <a:alphaModFix/>
          </a:blip>
          <a:srcRect b="0" l="0" r="0" t="0"/>
          <a:stretch/>
        </p:blipFill>
        <p:spPr>
          <a:xfrm>
            <a:off x="1959886" y="918028"/>
            <a:ext cx="4058654" cy="3562520"/>
          </a:xfrm>
          <a:prstGeom prst="rect">
            <a:avLst/>
          </a:prstGeom>
          <a:noFill/>
          <a:ln>
            <a:noFill/>
          </a:ln>
        </p:spPr>
      </p:pic>
      <p:sp>
        <p:nvSpPr>
          <p:cNvPr id="1126" name="Google Shape;1126;p104"/>
          <p:cNvSpPr txBox="1"/>
          <p:nvPr/>
        </p:nvSpPr>
        <p:spPr>
          <a:xfrm>
            <a:off x="6219092" y="3526660"/>
            <a:ext cx="2736182" cy="95388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Some IaaS set a “secret” root password. By default is “c1oudcw0” (SHHH!!!)</a:t>
            </a:r>
            <a:endParaRPr/>
          </a:p>
        </p:txBody>
      </p:sp>
      <p:sp>
        <p:nvSpPr>
          <p:cNvPr id="1127" name="Google Shape;1127;p104"/>
          <p:cNvSpPr txBox="1"/>
          <p:nvPr/>
        </p:nvSpPr>
        <p:spPr>
          <a:xfrm>
            <a:off x="6018539" y="947996"/>
            <a:ext cx="2980339" cy="153211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The Agent on each VM sends an alert when someone/something tries to log into the system via SSH. Successful and failed attempts are recorded.</a:t>
            </a:r>
            <a:endParaRPr b="0" i="0" sz="1400" u="none" cap="none" strike="noStrike">
              <a:solidFill>
                <a:schemeClr val="lt1"/>
              </a:solidFill>
              <a:latin typeface="Arial"/>
              <a:ea typeface="Arial"/>
              <a:cs typeface="Arial"/>
              <a:sym typeface="Arial"/>
            </a:endParaRPr>
          </a:p>
        </p:txBody>
      </p:sp>
      <p:cxnSp>
        <p:nvCxnSpPr>
          <p:cNvPr id="1128" name="Google Shape;1128;p104"/>
          <p:cNvCxnSpPr/>
          <p:nvPr/>
        </p:nvCxnSpPr>
        <p:spPr>
          <a:xfrm flipH="1">
            <a:off x="5630431" y="4028132"/>
            <a:ext cx="550507" cy="327048"/>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0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Setting a custom root password</a:t>
            </a:r>
            <a:endParaRPr b="0" i="0" sz="3200" u="none" cap="none" strike="noStrike">
              <a:solidFill>
                <a:srgbClr val="138A7E"/>
              </a:solidFill>
              <a:latin typeface="Arial"/>
              <a:ea typeface="Arial"/>
              <a:cs typeface="Arial"/>
              <a:sym typeface="Arial"/>
            </a:endParaRPr>
          </a:p>
        </p:txBody>
      </p:sp>
      <p:pic>
        <p:nvPicPr>
          <p:cNvPr descr="Screen Shot 2016-01-10 at 12.36.42.png" id="1135" name="Google Shape;1135;p105"/>
          <p:cNvPicPr preferRelativeResize="0"/>
          <p:nvPr/>
        </p:nvPicPr>
        <p:blipFill rotWithShape="1">
          <a:blip r:embed="rId3">
            <a:alphaModFix/>
          </a:blip>
          <a:srcRect b="0" l="0" r="0" t="0"/>
          <a:stretch/>
        </p:blipFill>
        <p:spPr>
          <a:xfrm>
            <a:off x="783155" y="1211674"/>
            <a:ext cx="6705600" cy="2349500"/>
          </a:xfrm>
          <a:prstGeom prst="rect">
            <a:avLst/>
          </a:prstGeom>
          <a:noFill/>
          <a:ln>
            <a:noFill/>
          </a:ln>
        </p:spPr>
      </p:pic>
      <p:sp>
        <p:nvSpPr>
          <p:cNvPr id="1136" name="Google Shape;1136;p105"/>
          <p:cNvSpPr txBox="1"/>
          <p:nvPr/>
        </p:nvSpPr>
        <p:spPr>
          <a:xfrm>
            <a:off x="1238041" y="3798821"/>
            <a:ext cx="581674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Hashed password - Generate SHA hash using “mkpasswd -m sha-512”</a:t>
            </a:r>
            <a:endParaRPr b="0" i="0" sz="1400" u="none" cap="none" strike="noStrike">
              <a:solidFill>
                <a:schemeClr val="lt1"/>
              </a:solidFill>
              <a:latin typeface="Arial"/>
              <a:ea typeface="Arial"/>
              <a:cs typeface="Arial"/>
              <a:sym typeface="Arial"/>
            </a:endParaRPr>
          </a:p>
        </p:txBody>
      </p:sp>
      <p:cxnSp>
        <p:nvCxnSpPr>
          <p:cNvPr id="1137" name="Google Shape;1137;p105"/>
          <p:cNvCxnSpPr>
            <a:stCxn id="1136" idx="0"/>
            <a:endCxn id="1135" idx="2"/>
          </p:cNvCxnSpPr>
          <p:nvPr/>
        </p:nvCxnSpPr>
        <p:spPr>
          <a:xfrm rot="10800000">
            <a:off x="4135912" y="3561221"/>
            <a:ext cx="10500" cy="2376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0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Process health-check</a:t>
            </a:r>
            <a:endParaRPr b="0" i="0" sz="3200" u="none" cap="none" strike="noStrike">
              <a:solidFill>
                <a:srgbClr val="138A7E"/>
              </a:solidFill>
              <a:latin typeface="Arial"/>
              <a:ea typeface="Arial"/>
              <a:cs typeface="Arial"/>
              <a:sym typeface="Arial"/>
            </a:endParaRPr>
          </a:p>
        </p:txBody>
      </p:sp>
      <p:sp>
        <p:nvSpPr>
          <p:cNvPr id="1144" name="Google Shape;1144;p106"/>
          <p:cNvSpPr txBox="1"/>
          <p:nvPr>
            <p:ph idx="1" type="body"/>
          </p:nvPr>
        </p:nvSpPr>
        <p:spPr>
          <a:xfrm>
            <a:off x="201671" y="910283"/>
            <a:ext cx="6339003"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“monit summary”</a:t>
            </a:r>
            <a:endParaRPr/>
          </a:p>
          <a:p>
            <a:pPr indent="0" lvl="0" marL="0" marR="0" rtl="0" algn="l">
              <a:lnSpc>
                <a:spcPct val="100000"/>
              </a:lnSpc>
              <a:spcBef>
                <a:spcPts val="56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“monit (status|start|stop)”</a:t>
            </a:r>
            <a:endParaRPr/>
          </a:p>
        </p:txBody>
      </p:sp>
      <p:pic>
        <p:nvPicPr>
          <p:cNvPr descr="Screen Shot 2016-01-10 at 12.48.40.png" id="1145" name="Google Shape;1145;p106"/>
          <p:cNvPicPr preferRelativeResize="0"/>
          <p:nvPr/>
        </p:nvPicPr>
        <p:blipFill rotWithShape="1">
          <a:blip r:embed="rId3">
            <a:alphaModFix/>
          </a:blip>
          <a:srcRect b="0" l="0" r="0" t="0"/>
          <a:stretch/>
        </p:blipFill>
        <p:spPr>
          <a:xfrm>
            <a:off x="2769897" y="1083111"/>
            <a:ext cx="3323834" cy="3148235"/>
          </a:xfrm>
          <a:prstGeom prst="rect">
            <a:avLst/>
          </a:prstGeom>
          <a:noFill/>
          <a:ln>
            <a:noFill/>
          </a:ln>
        </p:spPr>
      </p:pic>
      <p:sp>
        <p:nvSpPr>
          <p:cNvPr id="1146" name="Google Shape;1146;p106"/>
          <p:cNvSpPr txBox="1"/>
          <p:nvPr/>
        </p:nvSpPr>
        <p:spPr>
          <a:xfrm>
            <a:off x="163517" y="1771284"/>
            <a:ext cx="2414815"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sng" cap="none" strike="noStrike">
                <a:solidFill>
                  <a:schemeClr val="hlink"/>
                </a:solidFill>
                <a:latin typeface="Arial"/>
                <a:ea typeface="Arial"/>
                <a:cs typeface="Arial"/>
                <a:sym typeface="Arial"/>
                <a:hlinkClick r:id="rId4"/>
              </a:rPr>
              <a:t>https://mmonit.com/monit/</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0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Process recovery in action</a:t>
            </a:r>
            <a:endParaRPr b="0" i="0" sz="3200" u="none" cap="none" strike="noStrike">
              <a:solidFill>
                <a:srgbClr val="138A7E"/>
              </a:solidFill>
              <a:latin typeface="Arial"/>
              <a:ea typeface="Arial"/>
              <a:cs typeface="Arial"/>
              <a:sym typeface="Arial"/>
            </a:endParaRPr>
          </a:p>
        </p:txBody>
      </p:sp>
      <p:grpSp>
        <p:nvGrpSpPr>
          <p:cNvPr id="1153" name="Google Shape;1153;p107"/>
          <p:cNvGrpSpPr/>
          <p:nvPr/>
        </p:nvGrpSpPr>
        <p:grpSpPr>
          <a:xfrm>
            <a:off x="272527" y="1274532"/>
            <a:ext cx="8203098" cy="3232856"/>
            <a:chOff x="272527" y="892977"/>
            <a:chExt cx="8203098" cy="3232856"/>
          </a:xfrm>
        </p:grpSpPr>
        <p:pic>
          <p:nvPicPr>
            <p:cNvPr descr="Screen Shot 2016-01-10 at 12.45.14.png" id="1154" name="Google Shape;1154;p107"/>
            <p:cNvPicPr preferRelativeResize="0"/>
            <p:nvPr/>
          </p:nvPicPr>
          <p:blipFill rotWithShape="1">
            <a:blip r:embed="rId3">
              <a:alphaModFix/>
            </a:blip>
            <a:srcRect b="0" l="0" r="0" t="0"/>
            <a:stretch/>
          </p:blipFill>
          <p:spPr>
            <a:xfrm>
              <a:off x="272528" y="892977"/>
              <a:ext cx="8203097" cy="3232856"/>
            </a:xfrm>
            <a:prstGeom prst="rect">
              <a:avLst/>
            </a:prstGeom>
            <a:noFill/>
            <a:ln>
              <a:noFill/>
            </a:ln>
          </p:spPr>
        </p:pic>
        <p:sp>
          <p:nvSpPr>
            <p:cNvPr id="1155" name="Google Shape;1155;p107"/>
            <p:cNvSpPr/>
            <p:nvPr/>
          </p:nvSpPr>
          <p:spPr>
            <a:xfrm>
              <a:off x="2877897" y="3935469"/>
              <a:ext cx="779430" cy="190364"/>
            </a:xfrm>
            <a:prstGeom prst="rect">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156" name="Google Shape;1156;p107"/>
            <p:cNvSpPr/>
            <p:nvPr/>
          </p:nvSpPr>
          <p:spPr>
            <a:xfrm>
              <a:off x="272527" y="2828737"/>
              <a:ext cx="5047221" cy="190364"/>
            </a:xfrm>
            <a:prstGeom prst="rect">
              <a:avLst/>
            </a:prstGeom>
            <a:noFill/>
            <a:ln cap="flat" cmpd="sng" w="2857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1157" name="Google Shape;1157;p107"/>
          <p:cNvSpPr txBox="1"/>
          <p:nvPr>
            <p:ph idx="1" type="body"/>
          </p:nvPr>
        </p:nvSpPr>
        <p:spPr>
          <a:xfrm>
            <a:off x="201671" y="910283"/>
            <a:ext cx="6339003"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If a process dies, the BOSH agent will restart it again automatically</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08"/>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VM health-check</a:t>
            </a:r>
            <a:endParaRPr b="0" i="0" sz="3200" u="none" cap="none" strike="noStrike">
              <a:solidFill>
                <a:srgbClr val="138A7E"/>
              </a:solidFill>
              <a:latin typeface="Arial"/>
              <a:ea typeface="Arial"/>
              <a:cs typeface="Arial"/>
              <a:sym typeface="Arial"/>
            </a:endParaRPr>
          </a:p>
        </p:txBody>
      </p:sp>
      <p:sp>
        <p:nvSpPr>
          <p:cNvPr id="1164" name="Google Shape;1164;p108"/>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The Health Monitor continiously checks the presence of the deployed VMs.</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The Agent on each VM produces a heartbeat every minute and sends it to the Health Monitor.</a:t>
            </a:r>
            <a:endParaRPr/>
          </a:p>
          <a:p>
            <a:pPr indent="-179388" lvl="0" marL="179388" marR="0" rtl="0" algn="l">
              <a:lnSpc>
                <a:spcPct val="100000"/>
              </a:lnSpc>
              <a:spcBef>
                <a:spcPts val="560"/>
              </a:spcBef>
              <a:spcAft>
                <a:spcPts val="0"/>
              </a:spcAft>
              <a:buClr>
                <a:schemeClr val="lt1"/>
              </a:buClr>
              <a:buSzPts val="2400"/>
              <a:buFont typeface="Arial"/>
              <a:buChar char="•"/>
            </a:pPr>
            <a:r>
              <a:rPr b="0" i="0" lang="en-US" sz="2400" u="none" cap="none" strike="noStrike">
                <a:solidFill>
                  <a:schemeClr val="lt1"/>
                </a:solidFill>
                <a:latin typeface="Arial"/>
                <a:ea typeface="Arial"/>
                <a:cs typeface="Arial"/>
                <a:sym typeface="Arial"/>
              </a:rPr>
              <a:t>The Health Monitor is extended by a set of plugins. Each plugin is given an opportunity to act on each heartbeat, so in cases of failure it can notify external services or perform actions against the Director.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Health Monitor plugins</a:t>
            </a:r>
            <a:endParaRPr b="0" i="0" sz="3200" u="none" cap="none" strike="noStrike">
              <a:solidFill>
                <a:srgbClr val="138A7E"/>
              </a:solidFill>
              <a:latin typeface="Arial"/>
              <a:ea typeface="Arial"/>
              <a:cs typeface="Arial"/>
              <a:sym typeface="Arial"/>
            </a:endParaRPr>
          </a:p>
        </p:txBody>
      </p:sp>
      <p:sp>
        <p:nvSpPr>
          <p:cNvPr id="1171" name="Google Shape;1171;p109"/>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accent1"/>
                </a:solidFill>
                <a:latin typeface="Arial"/>
                <a:ea typeface="Arial"/>
                <a:cs typeface="Arial"/>
                <a:sym typeface="Arial"/>
              </a:rPr>
              <a:t>Event Logger</a:t>
            </a:r>
            <a:r>
              <a:rPr b="0" i="0" lang="en-US" sz="2000" u="none" cap="none" strike="noStrike">
                <a:solidFill>
                  <a:schemeClr val="lt1"/>
                </a:solidFill>
                <a:latin typeface="Arial"/>
                <a:ea typeface="Arial"/>
                <a:cs typeface="Arial"/>
                <a:sym typeface="Arial"/>
              </a:rPr>
              <a:t>: Logs events to a file</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rgbClr val="138A7E"/>
                </a:solidFill>
                <a:latin typeface="Arial"/>
                <a:ea typeface="Arial"/>
                <a:cs typeface="Arial"/>
                <a:sym typeface="Arial"/>
              </a:rPr>
              <a:t>Resurrector</a:t>
            </a:r>
            <a:r>
              <a:rPr b="0" i="0" lang="en-US" sz="2000" u="none" cap="none" strike="noStrike">
                <a:solidFill>
                  <a:schemeClr val="lt1"/>
                </a:solidFill>
                <a:latin typeface="Arial"/>
                <a:ea typeface="Arial"/>
                <a:cs typeface="Arial"/>
                <a:sym typeface="Arial"/>
              </a:rPr>
              <a:t>: Recreates VMs that have stopped heartbeating</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rgbClr val="138A7E"/>
                </a:solidFill>
                <a:latin typeface="Arial"/>
                <a:ea typeface="Arial"/>
                <a:cs typeface="Arial"/>
                <a:sym typeface="Arial"/>
              </a:rPr>
              <a:t>Emailer</a:t>
            </a:r>
            <a:r>
              <a:rPr b="0" i="0" lang="en-US" sz="2000" u="none" cap="none" strike="noStrike">
                <a:solidFill>
                  <a:schemeClr val="lt1"/>
                </a:solidFill>
                <a:latin typeface="Arial"/>
                <a:ea typeface="Arial"/>
                <a:cs typeface="Arial"/>
                <a:sym typeface="Arial"/>
              </a:rPr>
              <a:t>: Sends configurable e-mails on events reciept</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rgbClr val="138A7E"/>
                </a:solidFill>
                <a:latin typeface="Arial"/>
                <a:ea typeface="Arial"/>
                <a:cs typeface="Arial"/>
                <a:sym typeface="Arial"/>
              </a:rPr>
              <a:t>OpenTSDB</a:t>
            </a:r>
            <a:r>
              <a:rPr b="0" i="0" lang="en-US" sz="2000" u="none" cap="none" strike="noStrike">
                <a:solidFill>
                  <a:schemeClr val="lt1"/>
                </a:solidFill>
                <a:latin typeface="Arial"/>
                <a:ea typeface="Arial"/>
                <a:cs typeface="Arial"/>
                <a:sym typeface="Arial"/>
              </a:rPr>
              <a:t>: Sends events to OpenTSDB</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rgbClr val="138A7E"/>
                </a:solidFill>
                <a:latin typeface="Arial"/>
                <a:ea typeface="Arial"/>
                <a:cs typeface="Arial"/>
                <a:sym typeface="Arial"/>
              </a:rPr>
              <a:t>Graphite</a:t>
            </a:r>
            <a:r>
              <a:rPr b="0" i="0" lang="en-US" sz="2000" u="none" cap="none" strike="noStrike">
                <a:solidFill>
                  <a:schemeClr val="lt1"/>
                </a:solidFill>
                <a:latin typeface="Arial"/>
                <a:ea typeface="Arial"/>
                <a:cs typeface="Arial"/>
                <a:sym typeface="Arial"/>
              </a:rPr>
              <a:t>: Sends events to Graphite</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rgbClr val="138A7E"/>
                </a:solidFill>
                <a:latin typeface="Arial"/>
                <a:ea typeface="Arial"/>
                <a:cs typeface="Arial"/>
                <a:sym typeface="Arial"/>
              </a:rPr>
              <a:t>PagerDuty</a:t>
            </a:r>
            <a:r>
              <a:rPr b="0" i="0" lang="en-US" sz="2000" u="none" cap="none" strike="noStrike">
                <a:solidFill>
                  <a:schemeClr val="lt1"/>
                </a:solidFill>
                <a:latin typeface="Arial"/>
                <a:ea typeface="Arial"/>
                <a:cs typeface="Arial"/>
                <a:sym typeface="Arial"/>
              </a:rPr>
              <a:t>: Sends events to PagerDuty.com using their API</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rgbClr val="138A7E"/>
                </a:solidFill>
                <a:latin typeface="Arial"/>
                <a:ea typeface="Arial"/>
                <a:cs typeface="Arial"/>
                <a:sym typeface="Arial"/>
              </a:rPr>
              <a:t>DataDog</a:t>
            </a:r>
            <a:r>
              <a:rPr b="0" i="0" lang="en-US" sz="2000" u="none" cap="none" strike="noStrike">
                <a:solidFill>
                  <a:schemeClr val="lt1"/>
                </a:solidFill>
                <a:latin typeface="Arial"/>
                <a:ea typeface="Arial"/>
                <a:cs typeface="Arial"/>
                <a:sym typeface="Arial"/>
              </a:rPr>
              <a:t>: Sends events to DataDog.com using their API</a:t>
            </a:r>
            <a:endParaRPr/>
          </a:p>
          <a:p>
            <a:pPr indent="-179388" lvl="0" marL="179388" marR="0" rtl="0" algn="l">
              <a:lnSpc>
                <a:spcPct val="100000"/>
              </a:lnSpc>
              <a:spcBef>
                <a:spcPts val="560"/>
              </a:spcBef>
              <a:spcAft>
                <a:spcPts val="0"/>
              </a:spcAft>
              <a:buClr>
                <a:schemeClr val="lt1"/>
              </a:buClr>
              <a:buSzPts val="2000"/>
              <a:buFont typeface="Arial"/>
              <a:buChar char="•"/>
            </a:pPr>
            <a:r>
              <a:rPr b="0" i="0" lang="en-US" sz="2000" u="none" cap="none" strike="noStrike">
                <a:solidFill>
                  <a:srgbClr val="138A7E"/>
                </a:solidFill>
                <a:latin typeface="Arial"/>
                <a:ea typeface="Arial"/>
                <a:cs typeface="Arial"/>
                <a:sym typeface="Arial"/>
              </a:rPr>
              <a:t>AWS CloudWatch</a:t>
            </a:r>
            <a:r>
              <a:rPr b="0" i="0" lang="en-US" sz="2000" u="none" cap="none" strike="noStrike">
                <a:solidFill>
                  <a:schemeClr val="lt1"/>
                </a:solidFill>
                <a:latin typeface="Arial"/>
                <a:ea typeface="Arial"/>
                <a:cs typeface="Arial"/>
                <a:sym typeface="Arial"/>
              </a:rPr>
              <a:t>: Sends events to Amazon’s CloudWatch using their API</a:t>
            </a:r>
            <a:endParaRPr/>
          </a:p>
          <a:p>
            <a:pPr indent="0" lvl="0" marL="0" marR="0" rtl="0" algn="l">
              <a:lnSpc>
                <a:spcPct val="100000"/>
              </a:lnSpc>
              <a:spcBef>
                <a:spcPts val="560"/>
              </a:spcBef>
              <a:spcAft>
                <a:spcPts val="0"/>
              </a:spcAft>
              <a:buClr>
                <a:schemeClr val="lt1"/>
              </a:buClr>
              <a:buFont typeface="Arial"/>
              <a:buNone/>
            </a:pPr>
            <a:r>
              <a:rPr b="0" i="0" lang="en-US" sz="2000" u="none" cap="none" strike="noStrike">
                <a:solidFill>
                  <a:schemeClr val="lt1"/>
                </a:solidFill>
                <a:latin typeface="Arial"/>
                <a:ea typeface="Arial"/>
                <a:cs typeface="Arial"/>
                <a:sym typeface="Arial"/>
              </a:rPr>
              <a:t>Configuring Health Monitor: </a:t>
            </a:r>
            <a:r>
              <a:rPr b="0" i="0" lang="en-US" sz="2000" u="sng" cap="none" strike="noStrike">
                <a:solidFill>
                  <a:schemeClr val="hlink"/>
                </a:solidFill>
                <a:latin typeface="Arial"/>
                <a:ea typeface="Arial"/>
                <a:cs typeface="Arial"/>
                <a:sym typeface="Arial"/>
                <a:hlinkClick r:id="rId3"/>
              </a:rPr>
              <a:t>http://bosh.io/docs/hm-config.html</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174418"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4 principles of modern Release Engineering</a:t>
            </a:r>
            <a:endParaRPr b="0" i="0" sz="3200" u="none" cap="none" strike="noStrike">
              <a:solidFill>
                <a:srgbClr val="138A7E"/>
              </a:solidFill>
              <a:latin typeface="Arial"/>
              <a:ea typeface="Arial"/>
              <a:cs typeface="Arial"/>
              <a:sym typeface="Arial"/>
            </a:endParaRPr>
          </a:p>
        </p:txBody>
      </p:sp>
      <p:sp>
        <p:nvSpPr>
          <p:cNvPr id="191" name="Google Shape;191;p29"/>
          <p:cNvSpPr txBox="1"/>
          <p:nvPr>
            <p:ph idx="1" type="body"/>
          </p:nvPr>
        </p:nvSpPr>
        <p:spPr>
          <a:xfrm>
            <a:off x="174418" y="959339"/>
            <a:ext cx="8742702" cy="359752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accent1"/>
                </a:solidFill>
                <a:latin typeface="Arial"/>
                <a:ea typeface="Arial"/>
                <a:cs typeface="Arial"/>
                <a:sym typeface="Arial"/>
              </a:rPr>
              <a:t>Identifiability</a:t>
            </a:r>
            <a:r>
              <a:rPr b="0" i="0" lang="en-US" sz="2800" u="none" cap="none" strike="noStrike">
                <a:solidFill>
                  <a:schemeClr val="lt1"/>
                </a:solidFill>
                <a:latin typeface="Arial"/>
                <a:ea typeface="Arial"/>
                <a:cs typeface="Arial"/>
                <a:sym typeface="Arial"/>
              </a:rPr>
              <a:t>: Being able to identify all of the source, tools, environment, and other components that make up a particular release.</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Reproducibility</a:t>
            </a:r>
            <a:r>
              <a:rPr b="0" i="0" lang="en-US" sz="2800" u="none" cap="none" strike="noStrike">
                <a:solidFill>
                  <a:schemeClr val="lt1"/>
                </a:solidFill>
                <a:latin typeface="Arial"/>
                <a:ea typeface="Arial"/>
                <a:cs typeface="Arial"/>
                <a:sym typeface="Arial"/>
              </a:rPr>
              <a:t>: The ability to integrate source, third party components, data, and deployment externals of a software system in order to guarantee operational stability</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10"/>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Resurrector Health Monitor plugin</a:t>
            </a:r>
            <a:endParaRPr b="0" i="0" sz="3200" u="none" cap="none" strike="noStrike">
              <a:solidFill>
                <a:srgbClr val="138A7E"/>
              </a:solidFill>
              <a:latin typeface="Arial"/>
              <a:ea typeface="Arial"/>
              <a:cs typeface="Arial"/>
              <a:sym typeface="Arial"/>
            </a:endParaRPr>
          </a:p>
        </p:txBody>
      </p:sp>
      <p:sp>
        <p:nvSpPr>
          <p:cNvPr id="1178" name="Google Shape;1178;p110"/>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It’s responsible for automatically recreating VMs that become inaccessible.</a:t>
            </a:r>
            <a:endParaRPr b="0" i="0" sz="22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It continiously cross-references VMs expected to be running against the VMs that are sending heartbeats. When resurrector does not receive heartbeats for a VM for a certain period of time, it will kick off a task on the Director (scan and fix task) to try to “resurrect” that VM.</a:t>
            </a:r>
            <a:endParaRPr/>
          </a:p>
          <a:p>
            <a:pPr indent="-179388" lvl="0" marL="179388" marR="0" rtl="0" algn="l">
              <a:lnSpc>
                <a:spcPct val="100000"/>
              </a:lnSpc>
              <a:spcBef>
                <a:spcPts val="56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Under certain conditions the Resurrector will consider the system in the “meltdown” and will stop sending requests to the Director.</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11"/>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Automatic repair with Resurrector</a:t>
            </a:r>
            <a:endParaRPr b="0" i="0" sz="3200" u="none" cap="none" strike="noStrike">
              <a:solidFill>
                <a:srgbClr val="138A7E"/>
              </a:solidFill>
              <a:latin typeface="Arial"/>
              <a:ea typeface="Arial"/>
              <a:cs typeface="Arial"/>
              <a:sym typeface="Arial"/>
            </a:endParaRPr>
          </a:p>
        </p:txBody>
      </p:sp>
      <p:sp>
        <p:nvSpPr>
          <p:cNvPr id="1185" name="Google Shape;1185;p111"/>
          <p:cNvSpPr/>
          <p:nvPr/>
        </p:nvSpPr>
        <p:spPr>
          <a:xfrm>
            <a:off x="366712" y="971550"/>
            <a:ext cx="5576886"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sm" w="sm" type="none"/>
            <a:tailEnd len="sm" w="sm" type="none"/>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Source Sans Pro"/>
              <a:ea typeface="Source Sans Pro"/>
              <a:cs typeface="Source Sans Pro"/>
              <a:sym typeface="Source Sans Pro"/>
            </a:endParaRPr>
          </a:p>
        </p:txBody>
      </p:sp>
      <p:sp>
        <p:nvSpPr>
          <p:cNvPr id="1186" name="Google Shape;1186;p111"/>
          <p:cNvSpPr/>
          <p:nvPr/>
        </p:nvSpPr>
        <p:spPr>
          <a:xfrm>
            <a:off x="5943600" y="971550"/>
            <a:ext cx="2856952"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sm" w="sm" type="none"/>
            <a:tailEnd len="sm" w="sm" type="none"/>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Source Sans Pro"/>
              <a:ea typeface="Source Sans Pro"/>
              <a:cs typeface="Source Sans Pro"/>
              <a:sym typeface="Source Sans Pro"/>
            </a:endParaRPr>
          </a:p>
        </p:txBody>
      </p:sp>
      <p:sp>
        <p:nvSpPr>
          <p:cNvPr id="1187" name="Google Shape;1187;p111"/>
          <p:cNvSpPr/>
          <p:nvPr/>
        </p:nvSpPr>
        <p:spPr>
          <a:xfrm>
            <a:off x="6990118" y="4031217"/>
            <a:ext cx="1696681"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138A7E"/>
              </a:buClr>
              <a:buFont typeface="Calibri"/>
              <a:buNone/>
            </a:pPr>
            <a:r>
              <a:rPr b="0" i="0" lang="en-US" sz="1800" u="none" cap="none" strike="noStrike">
                <a:solidFill>
                  <a:srgbClr val="138A7E"/>
                </a:solidFill>
                <a:latin typeface="Calibri"/>
                <a:ea typeface="Calibri"/>
                <a:cs typeface="Calibri"/>
                <a:sym typeface="Calibri"/>
              </a:rPr>
              <a:t>IaaS</a:t>
            </a:r>
            <a:endParaRPr/>
          </a:p>
        </p:txBody>
      </p:sp>
      <p:sp>
        <p:nvSpPr>
          <p:cNvPr id="1188" name="Google Shape;1188;p111"/>
          <p:cNvSpPr/>
          <p:nvPr/>
        </p:nvSpPr>
        <p:spPr>
          <a:xfrm>
            <a:off x="2362200" y="4031217"/>
            <a:ext cx="3487928"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138A7E"/>
              </a:buClr>
              <a:buFont typeface="Calibri"/>
              <a:buNone/>
            </a:pPr>
            <a:r>
              <a:rPr b="0" i="0" lang="en-US" sz="1800" u="none" cap="none" strike="noStrike">
                <a:solidFill>
                  <a:srgbClr val="138A7E"/>
                </a:solidFill>
                <a:latin typeface="Calibri"/>
                <a:ea typeface="Calibri"/>
                <a:cs typeface="Calibri"/>
                <a:sym typeface="Calibri"/>
              </a:rPr>
              <a:t>BOSH</a:t>
            </a:r>
            <a:endParaRPr/>
          </a:p>
        </p:txBody>
      </p:sp>
      <p:grpSp>
        <p:nvGrpSpPr>
          <p:cNvPr id="1189" name="Google Shape;1189;p111"/>
          <p:cNvGrpSpPr/>
          <p:nvPr/>
        </p:nvGrpSpPr>
        <p:grpSpPr>
          <a:xfrm>
            <a:off x="6168883" y="1215517"/>
            <a:ext cx="2406384" cy="807464"/>
            <a:chOff x="6168883" y="1428750"/>
            <a:chExt cx="2406384" cy="807464"/>
          </a:xfrm>
        </p:grpSpPr>
        <p:sp>
          <p:nvSpPr>
            <p:cNvPr id="1190" name="Google Shape;1190;p111"/>
            <p:cNvSpPr/>
            <p:nvPr/>
          </p:nvSpPr>
          <p:spPr>
            <a:xfrm>
              <a:off x="6168883" y="1428750"/>
              <a:ext cx="2406384" cy="807464"/>
            </a:xfrm>
            <a:prstGeom prst="roundRect">
              <a:avLst>
                <a:gd fmla="val 4579" name="adj"/>
              </a:avLst>
            </a:prstGeom>
            <a:solidFill>
              <a:srgbClr val="33928A"/>
            </a:solidFill>
            <a:ln>
              <a:noFill/>
            </a:ln>
          </p:spPr>
          <p:txBody>
            <a:bodyPr anchorCtr="0" anchor="b" bIns="91425"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Redis Master</a:t>
              </a:r>
              <a:endParaRPr b="1" i="0" sz="1200" u="none" cap="none" strike="noStrike">
                <a:solidFill>
                  <a:schemeClr val="lt1"/>
                </a:solidFill>
                <a:latin typeface="Source Sans Pro"/>
                <a:ea typeface="Source Sans Pro"/>
                <a:cs typeface="Source Sans Pro"/>
                <a:sym typeface="Source Sans Pro"/>
              </a:endParaRPr>
            </a:p>
          </p:txBody>
        </p:sp>
        <p:sp>
          <p:nvSpPr>
            <p:cNvPr id="1191" name="Google Shape;1191;p111"/>
            <p:cNvSpPr/>
            <p:nvPr/>
          </p:nvSpPr>
          <p:spPr>
            <a:xfrm>
              <a:off x="6248400" y="1504950"/>
              <a:ext cx="609599" cy="228600"/>
            </a:xfrm>
            <a:prstGeom prst="roundRect">
              <a:avLst>
                <a:gd fmla="val 16667" name="adj"/>
              </a:avLst>
            </a:prstGeom>
            <a:solidFill>
              <a:srgbClr val="00685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000" u="none" cap="none" strike="noStrike">
                  <a:solidFill>
                    <a:schemeClr val="lt1"/>
                  </a:solidFill>
                  <a:latin typeface="Source Sans Pro"/>
                  <a:ea typeface="Source Sans Pro"/>
                  <a:cs typeface="Source Sans Pro"/>
                  <a:sym typeface="Source Sans Pro"/>
                </a:rPr>
                <a:t>AGENT</a:t>
              </a:r>
              <a:endParaRPr/>
            </a:p>
          </p:txBody>
        </p:sp>
        <p:grpSp>
          <p:nvGrpSpPr>
            <p:cNvPr id="1192" name="Google Shape;1192;p111"/>
            <p:cNvGrpSpPr/>
            <p:nvPr/>
          </p:nvGrpSpPr>
          <p:grpSpPr>
            <a:xfrm>
              <a:off x="8176597" y="1504950"/>
              <a:ext cx="333373" cy="228600"/>
              <a:chOff x="7558089" y="1504950"/>
              <a:chExt cx="333373" cy="228600"/>
            </a:xfrm>
          </p:grpSpPr>
          <p:sp>
            <p:nvSpPr>
              <p:cNvPr id="1193" name="Google Shape;1193;p111"/>
              <p:cNvSpPr/>
              <p:nvPr/>
            </p:nvSpPr>
            <p:spPr>
              <a:xfrm>
                <a:off x="7573959" y="1504950"/>
                <a:ext cx="304799" cy="228600"/>
              </a:xfrm>
              <a:prstGeom prst="roundRect">
                <a:avLst>
                  <a:gd fmla="val 16667"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Source Sans Pro"/>
                  <a:ea typeface="Source Sans Pro"/>
                  <a:cs typeface="Source Sans Pro"/>
                  <a:sym typeface="Source Sans Pro"/>
                </a:endParaRPr>
              </a:p>
            </p:txBody>
          </p:sp>
          <p:sp>
            <p:nvSpPr>
              <p:cNvPr id="1194" name="Google Shape;1194;p111"/>
              <p:cNvSpPr/>
              <p:nvPr/>
            </p:nvSpPr>
            <p:spPr>
              <a:xfrm>
                <a:off x="7558089" y="1524000"/>
                <a:ext cx="333373" cy="188119"/>
              </a:xfrm>
              <a:custGeom>
                <a:rect b="b" l="l" r="r" t="t"/>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grpSp>
        <p:nvGrpSpPr>
          <p:cNvPr id="1195" name="Google Shape;1195;p111"/>
          <p:cNvGrpSpPr/>
          <p:nvPr/>
        </p:nvGrpSpPr>
        <p:grpSpPr>
          <a:xfrm>
            <a:off x="6168883" y="2198433"/>
            <a:ext cx="2406384" cy="807464"/>
            <a:chOff x="6168883" y="2297685"/>
            <a:chExt cx="2406384" cy="807464"/>
          </a:xfrm>
        </p:grpSpPr>
        <p:sp>
          <p:nvSpPr>
            <p:cNvPr id="1196" name="Google Shape;1196;p111"/>
            <p:cNvSpPr/>
            <p:nvPr/>
          </p:nvSpPr>
          <p:spPr>
            <a:xfrm>
              <a:off x="6168883" y="2297685"/>
              <a:ext cx="2406384" cy="807464"/>
            </a:xfrm>
            <a:prstGeom prst="roundRect">
              <a:avLst>
                <a:gd fmla="val 4579" name="adj"/>
              </a:avLst>
            </a:prstGeom>
            <a:solidFill>
              <a:srgbClr val="33928A"/>
            </a:solidFill>
            <a:ln>
              <a:noFill/>
            </a:ln>
          </p:spPr>
          <p:txBody>
            <a:bodyPr anchorCtr="0" anchor="b" bIns="91425"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Redis Slave</a:t>
              </a:r>
              <a:endParaRPr b="1" i="0" sz="1200" u="none" cap="none" strike="noStrike">
                <a:solidFill>
                  <a:schemeClr val="lt1"/>
                </a:solidFill>
                <a:latin typeface="Source Sans Pro"/>
                <a:ea typeface="Source Sans Pro"/>
                <a:cs typeface="Source Sans Pro"/>
                <a:sym typeface="Source Sans Pro"/>
              </a:endParaRPr>
            </a:p>
          </p:txBody>
        </p:sp>
        <p:sp>
          <p:nvSpPr>
            <p:cNvPr id="1197" name="Google Shape;1197;p111"/>
            <p:cNvSpPr/>
            <p:nvPr/>
          </p:nvSpPr>
          <p:spPr>
            <a:xfrm>
              <a:off x="6248400" y="2373885"/>
              <a:ext cx="609599" cy="228600"/>
            </a:xfrm>
            <a:prstGeom prst="roundRect">
              <a:avLst>
                <a:gd fmla="val 16667" name="adj"/>
              </a:avLst>
            </a:prstGeom>
            <a:solidFill>
              <a:srgbClr val="00685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000" u="none" cap="none" strike="noStrike">
                  <a:solidFill>
                    <a:schemeClr val="lt1"/>
                  </a:solidFill>
                  <a:latin typeface="Source Sans Pro"/>
                  <a:ea typeface="Source Sans Pro"/>
                  <a:cs typeface="Source Sans Pro"/>
                  <a:sym typeface="Source Sans Pro"/>
                </a:rPr>
                <a:t>AGENT</a:t>
              </a:r>
              <a:endParaRPr/>
            </a:p>
          </p:txBody>
        </p:sp>
        <p:grpSp>
          <p:nvGrpSpPr>
            <p:cNvPr id="1198" name="Google Shape;1198;p111"/>
            <p:cNvGrpSpPr/>
            <p:nvPr/>
          </p:nvGrpSpPr>
          <p:grpSpPr>
            <a:xfrm>
              <a:off x="8176597" y="2373886"/>
              <a:ext cx="333373" cy="228600"/>
              <a:chOff x="7558089" y="1504950"/>
              <a:chExt cx="333373" cy="228600"/>
            </a:xfrm>
          </p:grpSpPr>
          <p:sp>
            <p:nvSpPr>
              <p:cNvPr id="1199" name="Google Shape;1199;p111"/>
              <p:cNvSpPr/>
              <p:nvPr/>
            </p:nvSpPr>
            <p:spPr>
              <a:xfrm>
                <a:off x="7573959" y="1504950"/>
                <a:ext cx="304799" cy="228600"/>
              </a:xfrm>
              <a:prstGeom prst="roundRect">
                <a:avLst>
                  <a:gd fmla="val 16667"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Source Sans Pro"/>
                  <a:ea typeface="Source Sans Pro"/>
                  <a:cs typeface="Source Sans Pro"/>
                  <a:sym typeface="Source Sans Pro"/>
                </a:endParaRPr>
              </a:p>
            </p:txBody>
          </p:sp>
          <p:sp>
            <p:nvSpPr>
              <p:cNvPr id="1200" name="Google Shape;1200;p111"/>
              <p:cNvSpPr/>
              <p:nvPr/>
            </p:nvSpPr>
            <p:spPr>
              <a:xfrm>
                <a:off x="7558089" y="1524000"/>
                <a:ext cx="333373" cy="188119"/>
              </a:xfrm>
              <a:custGeom>
                <a:rect b="b" l="l" r="r" t="t"/>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grpSp>
        <p:nvGrpSpPr>
          <p:cNvPr id="1201" name="Google Shape;1201;p111"/>
          <p:cNvGrpSpPr/>
          <p:nvPr/>
        </p:nvGrpSpPr>
        <p:grpSpPr>
          <a:xfrm>
            <a:off x="6168883" y="3181350"/>
            <a:ext cx="2406384" cy="807464"/>
            <a:chOff x="6168883" y="3181350"/>
            <a:chExt cx="2406384" cy="807464"/>
          </a:xfrm>
        </p:grpSpPr>
        <p:sp>
          <p:nvSpPr>
            <p:cNvPr id="1202" name="Google Shape;1202;p111"/>
            <p:cNvSpPr/>
            <p:nvPr/>
          </p:nvSpPr>
          <p:spPr>
            <a:xfrm>
              <a:off x="6168883" y="3181350"/>
              <a:ext cx="2406384" cy="807464"/>
            </a:xfrm>
            <a:prstGeom prst="roundRect">
              <a:avLst>
                <a:gd fmla="val 4579" name="adj"/>
              </a:avLst>
            </a:prstGeom>
            <a:solidFill>
              <a:srgbClr val="33928A"/>
            </a:solidFill>
            <a:ln>
              <a:noFill/>
            </a:ln>
          </p:spPr>
          <p:txBody>
            <a:bodyPr anchorCtr="0" anchor="b" bIns="91425"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Redis Slave</a:t>
              </a:r>
              <a:endParaRPr b="1" i="0" sz="1200" u="none" cap="none" strike="noStrike">
                <a:solidFill>
                  <a:schemeClr val="lt1"/>
                </a:solidFill>
                <a:latin typeface="Source Sans Pro"/>
                <a:ea typeface="Source Sans Pro"/>
                <a:cs typeface="Source Sans Pro"/>
                <a:sym typeface="Source Sans Pro"/>
              </a:endParaRPr>
            </a:p>
          </p:txBody>
        </p:sp>
        <p:sp>
          <p:nvSpPr>
            <p:cNvPr id="1203" name="Google Shape;1203;p111"/>
            <p:cNvSpPr/>
            <p:nvPr/>
          </p:nvSpPr>
          <p:spPr>
            <a:xfrm>
              <a:off x="6248400" y="3257550"/>
              <a:ext cx="609599" cy="228600"/>
            </a:xfrm>
            <a:prstGeom prst="roundRect">
              <a:avLst>
                <a:gd fmla="val 16667" name="adj"/>
              </a:avLst>
            </a:prstGeom>
            <a:solidFill>
              <a:srgbClr val="00685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000" u="none" cap="none" strike="noStrike">
                  <a:solidFill>
                    <a:schemeClr val="lt1"/>
                  </a:solidFill>
                  <a:latin typeface="Source Sans Pro"/>
                  <a:ea typeface="Source Sans Pro"/>
                  <a:cs typeface="Source Sans Pro"/>
                  <a:sym typeface="Source Sans Pro"/>
                </a:rPr>
                <a:t>AGENT</a:t>
              </a:r>
              <a:endParaRPr/>
            </a:p>
          </p:txBody>
        </p:sp>
        <p:grpSp>
          <p:nvGrpSpPr>
            <p:cNvPr id="1204" name="Google Shape;1204;p111"/>
            <p:cNvGrpSpPr/>
            <p:nvPr/>
          </p:nvGrpSpPr>
          <p:grpSpPr>
            <a:xfrm>
              <a:off x="8177852" y="3257550"/>
              <a:ext cx="333373" cy="228600"/>
              <a:chOff x="7558089" y="1504950"/>
              <a:chExt cx="333373" cy="228600"/>
            </a:xfrm>
          </p:grpSpPr>
          <p:sp>
            <p:nvSpPr>
              <p:cNvPr id="1205" name="Google Shape;1205;p111"/>
              <p:cNvSpPr/>
              <p:nvPr/>
            </p:nvSpPr>
            <p:spPr>
              <a:xfrm>
                <a:off x="7573959" y="1504950"/>
                <a:ext cx="304799" cy="228600"/>
              </a:xfrm>
              <a:prstGeom prst="roundRect">
                <a:avLst>
                  <a:gd fmla="val 16667"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Source Sans Pro"/>
                  <a:ea typeface="Source Sans Pro"/>
                  <a:cs typeface="Source Sans Pro"/>
                  <a:sym typeface="Source Sans Pro"/>
                </a:endParaRPr>
              </a:p>
            </p:txBody>
          </p:sp>
          <p:sp>
            <p:nvSpPr>
              <p:cNvPr id="1206" name="Google Shape;1206;p111"/>
              <p:cNvSpPr/>
              <p:nvPr/>
            </p:nvSpPr>
            <p:spPr>
              <a:xfrm>
                <a:off x="7558089" y="1524000"/>
                <a:ext cx="333373" cy="188119"/>
              </a:xfrm>
              <a:custGeom>
                <a:rect b="b" l="l" r="r" t="t"/>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grpSp>
        <p:nvGrpSpPr>
          <p:cNvPr id="1207" name="Google Shape;1207;p111"/>
          <p:cNvGrpSpPr/>
          <p:nvPr/>
        </p:nvGrpSpPr>
        <p:grpSpPr>
          <a:xfrm>
            <a:off x="3686175" y="2464185"/>
            <a:ext cx="1838202" cy="443726"/>
            <a:chOff x="3429000" y="2464185"/>
            <a:chExt cx="1838202" cy="443726"/>
          </a:xfrm>
        </p:grpSpPr>
        <p:sp>
          <p:nvSpPr>
            <p:cNvPr id="1208" name="Google Shape;1208;p111"/>
            <p:cNvSpPr/>
            <p:nvPr/>
          </p:nvSpPr>
          <p:spPr>
            <a:xfrm>
              <a:off x="3429000" y="2464185"/>
              <a:ext cx="1838202" cy="443726"/>
            </a:xfrm>
            <a:prstGeom prst="roundRect">
              <a:avLst>
                <a:gd fmla="val 4579" name="adj"/>
              </a:avLst>
            </a:prstGeom>
            <a:solidFill>
              <a:srgbClr val="33928A"/>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Message Bus</a:t>
              </a:r>
              <a:endParaRPr/>
            </a:p>
          </p:txBody>
        </p:sp>
        <p:sp>
          <p:nvSpPr>
            <p:cNvPr id="1209" name="Google Shape;1209;p111"/>
            <p:cNvSpPr/>
            <p:nvPr/>
          </p:nvSpPr>
          <p:spPr>
            <a:xfrm rot="-10345447">
              <a:off x="3670460" y="2585196"/>
              <a:ext cx="239023" cy="210912"/>
            </a:xfrm>
            <a:custGeom>
              <a:rect b="b" l="l" r="r" t="t"/>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1210" name="Google Shape;1210;p111"/>
          <p:cNvSpPr/>
          <p:nvPr/>
        </p:nvSpPr>
        <p:spPr>
          <a:xfrm>
            <a:off x="609599" y="1619250"/>
            <a:ext cx="2428875" cy="2369563"/>
          </a:xfrm>
          <a:prstGeom prst="roundRect">
            <a:avLst>
              <a:gd fmla="val 4579" name="adj"/>
            </a:avLst>
          </a:prstGeom>
          <a:solidFill>
            <a:srgbClr val="33928A"/>
          </a:solidFill>
          <a:ln>
            <a:noFill/>
          </a:ln>
        </p:spPr>
        <p:txBody>
          <a:bodyPr anchorCtr="0" anchor="t" bIns="0" lIns="320025" spcFirstLastPara="1" rIns="0" wrap="square" tIns="91425">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Health Monitor</a:t>
            </a:r>
            <a:endParaRPr/>
          </a:p>
        </p:txBody>
      </p:sp>
      <p:sp>
        <p:nvSpPr>
          <p:cNvPr id="1211" name="Google Shape;1211;p111"/>
          <p:cNvSpPr/>
          <p:nvPr/>
        </p:nvSpPr>
        <p:spPr>
          <a:xfrm>
            <a:off x="721749" y="1740555"/>
            <a:ext cx="221226" cy="195188"/>
          </a:xfrm>
          <a:prstGeom prst="hear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212" name="Google Shape;1212;p111"/>
          <p:cNvSpPr/>
          <p:nvPr/>
        </p:nvSpPr>
        <p:spPr>
          <a:xfrm>
            <a:off x="721749" y="2042951"/>
            <a:ext cx="1897626" cy="1835025"/>
          </a:xfrm>
          <a:prstGeom prst="roundRect">
            <a:avLst>
              <a:gd fmla="val 2320" name="adj"/>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Responses:</a:t>
            </a:r>
            <a:endParaRPr/>
          </a:p>
        </p:txBody>
      </p:sp>
      <p:cxnSp>
        <p:nvCxnSpPr>
          <p:cNvPr id="1213" name="Google Shape;1213;p111"/>
          <p:cNvCxnSpPr/>
          <p:nvPr/>
        </p:nvCxnSpPr>
        <p:spPr>
          <a:xfrm>
            <a:off x="721749" y="2347752"/>
            <a:ext cx="1897626" cy="0"/>
          </a:xfrm>
          <a:prstGeom prst="straightConnector1">
            <a:avLst/>
          </a:prstGeom>
          <a:noFill/>
          <a:ln cap="flat" cmpd="sng" w="19050">
            <a:solidFill>
              <a:schemeClr val="lt1"/>
            </a:solidFill>
            <a:prstDash val="solid"/>
            <a:round/>
            <a:headEnd len="sm" w="sm" type="none"/>
            <a:tailEnd len="sm" w="sm" type="none"/>
          </a:ln>
        </p:spPr>
      </p:cxnSp>
      <p:cxnSp>
        <p:nvCxnSpPr>
          <p:cNvPr id="1214" name="Google Shape;1214;p111"/>
          <p:cNvCxnSpPr/>
          <p:nvPr/>
        </p:nvCxnSpPr>
        <p:spPr>
          <a:xfrm>
            <a:off x="721749" y="2601852"/>
            <a:ext cx="1897626" cy="0"/>
          </a:xfrm>
          <a:prstGeom prst="straightConnector1">
            <a:avLst/>
          </a:prstGeom>
          <a:noFill/>
          <a:ln cap="flat" cmpd="sng" w="19050">
            <a:solidFill>
              <a:schemeClr val="lt1"/>
            </a:solidFill>
            <a:prstDash val="solid"/>
            <a:round/>
            <a:headEnd len="sm" w="sm" type="none"/>
            <a:tailEnd len="sm" w="sm" type="none"/>
          </a:ln>
        </p:spPr>
      </p:cxnSp>
      <p:cxnSp>
        <p:nvCxnSpPr>
          <p:cNvPr id="1215" name="Google Shape;1215;p111"/>
          <p:cNvCxnSpPr/>
          <p:nvPr/>
        </p:nvCxnSpPr>
        <p:spPr>
          <a:xfrm>
            <a:off x="721749" y="2856252"/>
            <a:ext cx="1897626" cy="0"/>
          </a:xfrm>
          <a:prstGeom prst="straightConnector1">
            <a:avLst/>
          </a:prstGeom>
          <a:noFill/>
          <a:ln cap="flat" cmpd="sng" w="19050">
            <a:solidFill>
              <a:schemeClr val="lt1"/>
            </a:solidFill>
            <a:prstDash val="solid"/>
            <a:round/>
            <a:headEnd len="sm" w="sm" type="none"/>
            <a:tailEnd len="sm" w="sm" type="none"/>
          </a:ln>
        </p:spPr>
      </p:cxnSp>
      <p:cxnSp>
        <p:nvCxnSpPr>
          <p:cNvPr id="1216" name="Google Shape;1216;p111"/>
          <p:cNvCxnSpPr/>
          <p:nvPr/>
        </p:nvCxnSpPr>
        <p:spPr>
          <a:xfrm>
            <a:off x="721749" y="3110652"/>
            <a:ext cx="1897626" cy="0"/>
          </a:xfrm>
          <a:prstGeom prst="straightConnector1">
            <a:avLst/>
          </a:prstGeom>
          <a:noFill/>
          <a:ln cap="flat" cmpd="sng" w="19050">
            <a:solidFill>
              <a:schemeClr val="lt1"/>
            </a:solidFill>
            <a:prstDash val="solid"/>
            <a:round/>
            <a:headEnd len="sm" w="sm" type="none"/>
            <a:tailEnd len="sm" w="sm" type="none"/>
          </a:ln>
        </p:spPr>
      </p:cxnSp>
      <p:sp>
        <p:nvSpPr>
          <p:cNvPr id="1217" name="Google Shape;1217;p111"/>
          <p:cNvSpPr txBox="1"/>
          <p:nvPr/>
        </p:nvSpPr>
        <p:spPr>
          <a:xfrm>
            <a:off x="821065" y="2310484"/>
            <a:ext cx="575799"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pager</a:t>
            </a:r>
            <a:endParaRPr/>
          </a:p>
        </p:txBody>
      </p:sp>
      <p:sp>
        <p:nvSpPr>
          <p:cNvPr id="1218" name="Google Shape;1218;p111"/>
          <p:cNvSpPr txBox="1"/>
          <p:nvPr/>
        </p:nvSpPr>
        <p:spPr>
          <a:xfrm>
            <a:off x="821065" y="2575097"/>
            <a:ext cx="550151"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email</a:t>
            </a:r>
            <a:endParaRPr/>
          </a:p>
        </p:txBody>
      </p:sp>
      <p:sp>
        <p:nvSpPr>
          <p:cNvPr id="1219" name="Google Shape;1219;p111"/>
          <p:cNvSpPr txBox="1"/>
          <p:nvPr/>
        </p:nvSpPr>
        <p:spPr>
          <a:xfrm>
            <a:off x="821065" y="2836816"/>
            <a:ext cx="899605"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monitoring</a:t>
            </a:r>
            <a:endParaRPr/>
          </a:p>
        </p:txBody>
      </p:sp>
      <p:sp>
        <p:nvSpPr>
          <p:cNvPr id="1220" name="Google Shape;1220;p111"/>
          <p:cNvSpPr txBox="1"/>
          <p:nvPr/>
        </p:nvSpPr>
        <p:spPr>
          <a:xfrm>
            <a:off x="821065" y="3091043"/>
            <a:ext cx="952504"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resurector</a:t>
            </a:r>
            <a:endParaRPr/>
          </a:p>
        </p:txBody>
      </p:sp>
      <p:cxnSp>
        <p:nvCxnSpPr>
          <p:cNvPr id="1221" name="Google Shape;1221;p111"/>
          <p:cNvCxnSpPr/>
          <p:nvPr/>
        </p:nvCxnSpPr>
        <p:spPr>
          <a:xfrm>
            <a:off x="721749" y="3368042"/>
            <a:ext cx="1897626" cy="0"/>
          </a:xfrm>
          <a:prstGeom prst="straightConnector1">
            <a:avLst/>
          </a:prstGeom>
          <a:noFill/>
          <a:ln cap="flat" cmpd="sng" w="19050">
            <a:solidFill>
              <a:schemeClr val="lt1"/>
            </a:solidFill>
            <a:prstDash val="solid"/>
            <a:round/>
            <a:headEnd len="sm" w="sm" type="none"/>
            <a:tailEnd len="sm" w="sm" type="none"/>
          </a:ln>
        </p:spPr>
      </p:cxnSp>
      <p:sp>
        <p:nvSpPr>
          <p:cNvPr id="1222" name="Google Shape;1222;p111"/>
          <p:cNvSpPr txBox="1"/>
          <p:nvPr/>
        </p:nvSpPr>
        <p:spPr>
          <a:xfrm>
            <a:off x="821065" y="3348433"/>
            <a:ext cx="338554"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a:t>
            </a:r>
            <a:endParaRPr/>
          </a:p>
        </p:txBody>
      </p:sp>
      <p:grpSp>
        <p:nvGrpSpPr>
          <p:cNvPr id="1223" name="Google Shape;1223;p111"/>
          <p:cNvGrpSpPr/>
          <p:nvPr/>
        </p:nvGrpSpPr>
        <p:grpSpPr>
          <a:xfrm>
            <a:off x="3686175" y="1624649"/>
            <a:ext cx="1838202" cy="443726"/>
            <a:chOff x="4876800" y="2326964"/>
            <a:chExt cx="1838202" cy="443726"/>
          </a:xfrm>
        </p:grpSpPr>
        <p:sp>
          <p:nvSpPr>
            <p:cNvPr id="1224" name="Google Shape;1224;p111"/>
            <p:cNvSpPr/>
            <p:nvPr/>
          </p:nvSpPr>
          <p:spPr>
            <a:xfrm>
              <a:off x="4876800" y="2326964"/>
              <a:ext cx="1838202" cy="443726"/>
            </a:xfrm>
            <a:prstGeom prst="roundRect">
              <a:avLst>
                <a:gd fmla="val 4579" name="adj"/>
              </a:avLst>
            </a:prstGeom>
            <a:solidFill>
              <a:srgbClr val="33928A"/>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BOSH Director</a:t>
              </a:r>
              <a:endParaRPr/>
            </a:p>
          </p:txBody>
        </p:sp>
        <p:sp>
          <p:nvSpPr>
            <p:cNvPr id="1225" name="Google Shape;1225;p111"/>
            <p:cNvSpPr/>
            <p:nvPr/>
          </p:nvSpPr>
          <p:spPr>
            <a:xfrm>
              <a:off x="5138230" y="2430983"/>
              <a:ext cx="199082" cy="265670"/>
            </a:xfrm>
            <a:custGeom>
              <a:rect b="b" l="l" r="r" t="t"/>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nvGrpSpPr>
          <p:cNvPr id="1226" name="Google Shape;1226;p111"/>
          <p:cNvGrpSpPr/>
          <p:nvPr/>
        </p:nvGrpSpPr>
        <p:grpSpPr>
          <a:xfrm>
            <a:off x="646489" y="1105736"/>
            <a:ext cx="1198915" cy="499971"/>
            <a:chOff x="646489" y="1105736"/>
            <a:chExt cx="1198915" cy="499971"/>
          </a:xfrm>
        </p:grpSpPr>
        <p:sp>
          <p:nvSpPr>
            <p:cNvPr id="1227" name="Google Shape;1227;p111"/>
            <p:cNvSpPr/>
            <p:nvPr/>
          </p:nvSpPr>
          <p:spPr>
            <a:xfrm>
              <a:off x="1041698" y="1105736"/>
              <a:ext cx="408499" cy="219563"/>
            </a:xfrm>
            <a:custGeom>
              <a:rect b="b" l="l" r="r" t="t"/>
              <a:pathLst>
                <a:path extrusionOk="0" h="120000" w="12000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7F7F7F"/>
                </a:solidFill>
                <a:latin typeface="Source Sans Pro"/>
                <a:ea typeface="Source Sans Pro"/>
                <a:cs typeface="Source Sans Pro"/>
                <a:sym typeface="Source Sans Pro"/>
              </a:endParaRPr>
            </a:p>
          </p:txBody>
        </p:sp>
        <p:sp>
          <p:nvSpPr>
            <p:cNvPr id="1228" name="Google Shape;1228;p111"/>
            <p:cNvSpPr txBox="1"/>
            <p:nvPr/>
          </p:nvSpPr>
          <p:spPr>
            <a:xfrm>
              <a:off x="646489" y="1328709"/>
              <a:ext cx="1198915" cy="276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2831"/>
                </a:buClr>
                <a:buFont typeface="Source Sans Pro"/>
                <a:buNone/>
              </a:pPr>
              <a:r>
                <a:rPr b="1" i="0" lang="en-US" sz="1200" u="none" cap="none" strike="noStrike">
                  <a:solidFill>
                    <a:srgbClr val="1B2831"/>
                  </a:solidFill>
                  <a:latin typeface="Source Sans Pro"/>
                  <a:ea typeface="Source Sans Pro"/>
                  <a:cs typeface="Source Sans Pro"/>
                  <a:sym typeface="Source Sans Pro"/>
                </a:rPr>
                <a:t>Desired State</a:t>
              </a:r>
              <a:endParaRPr/>
            </a:p>
          </p:txBody>
        </p:sp>
      </p:grpSp>
      <p:grpSp>
        <p:nvGrpSpPr>
          <p:cNvPr id="1229" name="Google Shape;1229;p111"/>
          <p:cNvGrpSpPr/>
          <p:nvPr/>
        </p:nvGrpSpPr>
        <p:grpSpPr>
          <a:xfrm>
            <a:off x="1869732" y="1105736"/>
            <a:ext cx="1090787" cy="496562"/>
            <a:chOff x="1869732" y="1105736"/>
            <a:chExt cx="1090787" cy="496562"/>
          </a:xfrm>
        </p:grpSpPr>
        <p:sp>
          <p:nvSpPr>
            <p:cNvPr id="1230" name="Google Shape;1230;p111"/>
            <p:cNvSpPr/>
            <p:nvPr/>
          </p:nvSpPr>
          <p:spPr>
            <a:xfrm>
              <a:off x="2210875" y="1105736"/>
              <a:ext cx="408499" cy="219563"/>
            </a:xfrm>
            <a:custGeom>
              <a:rect b="b" l="l" r="r" t="t"/>
              <a:pathLst>
                <a:path extrusionOk="0" h="120000" w="12000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7F7F7F"/>
                </a:solidFill>
                <a:latin typeface="Source Sans Pro"/>
                <a:ea typeface="Source Sans Pro"/>
                <a:cs typeface="Source Sans Pro"/>
                <a:sym typeface="Source Sans Pro"/>
              </a:endParaRPr>
            </a:p>
          </p:txBody>
        </p:sp>
        <p:sp>
          <p:nvSpPr>
            <p:cNvPr id="1231" name="Google Shape;1231;p111"/>
            <p:cNvSpPr txBox="1"/>
            <p:nvPr/>
          </p:nvSpPr>
          <p:spPr>
            <a:xfrm>
              <a:off x="1869732" y="1325300"/>
              <a:ext cx="1090787" cy="276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2831"/>
                </a:buClr>
                <a:buFont typeface="Source Sans Pro"/>
                <a:buNone/>
              </a:pPr>
              <a:r>
                <a:rPr b="1" i="0" lang="en-US" sz="1200" u="none" cap="none" strike="noStrike">
                  <a:solidFill>
                    <a:srgbClr val="1B2831"/>
                  </a:solidFill>
                  <a:latin typeface="Source Sans Pro"/>
                  <a:ea typeface="Source Sans Pro"/>
                  <a:cs typeface="Source Sans Pro"/>
                  <a:sym typeface="Source Sans Pro"/>
                </a:rPr>
                <a:t>Actual State</a:t>
              </a:r>
              <a:endParaRPr/>
            </a:p>
          </p:txBody>
        </p:sp>
      </p:grpSp>
      <p:grpSp>
        <p:nvGrpSpPr>
          <p:cNvPr id="1232" name="Google Shape;1232;p111"/>
          <p:cNvGrpSpPr/>
          <p:nvPr/>
        </p:nvGrpSpPr>
        <p:grpSpPr>
          <a:xfrm>
            <a:off x="5524377" y="1619249"/>
            <a:ext cx="644506" cy="1965833"/>
            <a:chOff x="5524377" y="1619249"/>
            <a:chExt cx="644506" cy="1965833"/>
          </a:xfrm>
        </p:grpSpPr>
        <p:cxnSp>
          <p:nvCxnSpPr>
            <p:cNvPr id="1233" name="Google Shape;1233;p111"/>
            <p:cNvCxnSpPr>
              <a:stCxn id="1190" idx="1"/>
            </p:cNvCxnSpPr>
            <p:nvPr/>
          </p:nvCxnSpPr>
          <p:spPr>
            <a:xfrm flipH="1">
              <a:off x="5524483" y="1619249"/>
              <a:ext cx="644400" cy="844800"/>
            </a:xfrm>
            <a:prstGeom prst="straightConnector1">
              <a:avLst/>
            </a:prstGeom>
            <a:noFill/>
            <a:ln cap="flat" cmpd="sng" w="19050">
              <a:solidFill>
                <a:srgbClr val="7F7F7F"/>
              </a:solidFill>
              <a:prstDash val="solid"/>
              <a:round/>
              <a:headEnd len="sm" w="sm" type="none"/>
              <a:tailEnd len="lg" w="lg" type="triangle"/>
            </a:ln>
          </p:spPr>
        </p:cxnSp>
        <p:cxnSp>
          <p:nvCxnSpPr>
            <p:cNvPr id="1234" name="Google Shape;1234;p111"/>
            <p:cNvCxnSpPr>
              <a:endCxn id="1208" idx="3"/>
            </p:cNvCxnSpPr>
            <p:nvPr/>
          </p:nvCxnSpPr>
          <p:spPr>
            <a:xfrm rot="10800000">
              <a:off x="5524377" y="2686048"/>
              <a:ext cx="644400" cy="0"/>
            </a:xfrm>
            <a:prstGeom prst="straightConnector1">
              <a:avLst/>
            </a:prstGeom>
            <a:noFill/>
            <a:ln cap="flat" cmpd="sng" w="19050">
              <a:solidFill>
                <a:srgbClr val="7F7F7F"/>
              </a:solidFill>
              <a:prstDash val="solid"/>
              <a:round/>
              <a:headEnd len="sm" w="sm" type="none"/>
              <a:tailEnd len="lg" w="lg" type="triangle"/>
            </a:ln>
          </p:spPr>
        </p:cxnSp>
        <p:cxnSp>
          <p:nvCxnSpPr>
            <p:cNvPr id="1235" name="Google Shape;1235;p111"/>
            <p:cNvCxnSpPr>
              <a:stCxn id="1202" idx="1"/>
            </p:cNvCxnSpPr>
            <p:nvPr/>
          </p:nvCxnSpPr>
          <p:spPr>
            <a:xfrm rot="10800000">
              <a:off x="5524483" y="2907982"/>
              <a:ext cx="644400" cy="677100"/>
            </a:xfrm>
            <a:prstGeom prst="straightConnector1">
              <a:avLst/>
            </a:prstGeom>
            <a:noFill/>
            <a:ln cap="flat" cmpd="sng" w="19050">
              <a:solidFill>
                <a:srgbClr val="7F7F7F"/>
              </a:solidFill>
              <a:prstDash val="solid"/>
              <a:round/>
              <a:headEnd len="sm" w="sm" type="none"/>
              <a:tailEnd len="lg" w="lg" type="triangle"/>
            </a:ln>
          </p:spPr>
        </p:cxnSp>
      </p:grpSp>
      <p:cxnSp>
        <p:nvCxnSpPr>
          <p:cNvPr id="1236" name="Google Shape;1236;p111"/>
          <p:cNvCxnSpPr>
            <a:stCxn id="1208" idx="1"/>
          </p:cNvCxnSpPr>
          <p:nvPr/>
        </p:nvCxnSpPr>
        <p:spPr>
          <a:xfrm rot="10800000">
            <a:off x="3038475" y="2686048"/>
            <a:ext cx="647700" cy="0"/>
          </a:xfrm>
          <a:prstGeom prst="straightConnector1">
            <a:avLst/>
          </a:prstGeom>
          <a:noFill/>
          <a:ln cap="flat" cmpd="sng" w="19050">
            <a:solidFill>
              <a:srgbClr val="7F7F7F"/>
            </a:solidFill>
            <a:prstDash val="solid"/>
            <a:round/>
            <a:headEnd len="sm" w="sm" type="none"/>
            <a:tailEnd len="lg" w="lg" type="triangle"/>
          </a:ln>
        </p:spPr>
      </p:cxnSp>
      <p:cxnSp>
        <p:nvCxnSpPr>
          <p:cNvPr id="1237" name="Google Shape;1237;p111"/>
          <p:cNvCxnSpPr/>
          <p:nvPr/>
        </p:nvCxnSpPr>
        <p:spPr>
          <a:xfrm rot="10800000">
            <a:off x="3038472" y="1828623"/>
            <a:ext cx="647700" cy="0"/>
          </a:xfrm>
          <a:prstGeom prst="straightConnector1">
            <a:avLst/>
          </a:prstGeom>
          <a:noFill/>
          <a:ln cap="flat" cmpd="sng" w="19050">
            <a:solidFill>
              <a:srgbClr val="7F7F7F"/>
            </a:solidFill>
            <a:prstDash val="solid"/>
            <a:round/>
            <a:headEnd len="sm" w="sm" type="none"/>
            <a:tailEnd len="lg" w="lg" type="triangle"/>
          </a:ln>
        </p:spPr>
      </p:cxnSp>
      <p:cxnSp>
        <p:nvCxnSpPr>
          <p:cNvPr id="1238" name="Google Shape;1238;p111"/>
          <p:cNvCxnSpPr/>
          <p:nvPr/>
        </p:nvCxnSpPr>
        <p:spPr>
          <a:xfrm rot="10800000">
            <a:off x="3038472" y="1944107"/>
            <a:ext cx="647700" cy="0"/>
          </a:xfrm>
          <a:prstGeom prst="straightConnector1">
            <a:avLst/>
          </a:prstGeom>
          <a:noFill/>
          <a:ln cap="flat" cmpd="sng" w="19050">
            <a:solidFill>
              <a:srgbClr val="7F7F7F"/>
            </a:solidFill>
            <a:prstDash val="solid"/>
            <a:round/>
            <a:headEnd len="lg" w="lg" type="triangle"/>
            <a:tailEnd len="sm" w="sm" type="none"/>
          </a:ln>
        </p:spPr>
      </p:cxnSp>
      <p:grpSp>
        <p:nvGrpSpPr>
          <p:cNvPr id="1239" name="Google Shape;1239;p111"/>
          <p:cNvGrpSpPr/>
          <p:nvPr/>
        </p:nvGrpSpPr>
        <p:grpSpPr>
          <a:xfrm>
            <a:off x="3169175" y="1107626"/>
            <a:ext cx="416578" cy="416578"/>
            <a:chOff x="3169175" y="1107626"/>
            <a:chExt cx="416578" cy="416578"/>
          </a:xfrm>
        </p:grpSpPr>
        <p:sp>
          <p:nvSpPr>
            <p:cNvPr id="1240" name="Google Shape;1240;p111"/>
            <p:cNvSpPr/>
            <p:nvPr/>
          </p:nvSpPr>
          <p:spPr>
            <a:xfrm>
              <a:off x="3169175" y="1107626"/>
              <a:ext cx="416578" cy="41657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nvGrpSpPr>
            <p:cNvPr id="1241" name="Google Shape;1241;p111"/>
            <p:cNvGrpSpPr/>
            <p:nvPr/>
          </p:nvGrpSpPr>
          <p:grpSpPr>
            <a:xfrm>
              <a:off x="3196489" y="1134940"/>
              <a:ext cx="361950" cy="361950"/>
              <a:chOff x="4876800" y="325437"/>
              <a:chExt cx="483965" cy="483965"/>
            </a:xfrm>
          </p:grpSpPr>
          <p:sp>
            <p:nvSpPr>
              <p:cNvPr id="1242" name="Google Shape;1242;p111"/>
              <p:cNvSpPr/>
              <p:nvPr/>
            </p:nvSpPr>
            <p:spPr>
              <a:xfrm rot="5400000">
                <a:off x="4995305" y="444248"/>
                <a:ext cx="246950" cy="269056"/>
              </a:xfrm>
              <a:custGeom>
                <a:rect b="b" l="l" r="r" t="t"/>
                <a:pathLst>
                  <a:path extrusionOk="0" h="120000" w="12000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Source Sans Pro"/>
                  <a:ea typeface="Source Sans Pro"/>
                  <a:cs typeface="Source Sans Pro"/>
                  <a:sym typeface="Source Sans Pro"/>
                </a:endParaRPr>
              </a:p>
            </p:txBody>
          </p:sp>
          <p:sp>
            <p:nvSpPr>
              <p:cNvPr id="1243" name="Google Shape;1243;p111"/>
              <p:cNvSpPr/>
              <p:nvPr/>
            </p:nvSpPr>
            <p:spPr>
              <a:xfrm>
                <a:off x="4876800" y="325437"/>
                <a:ext cx="483965" cy="483965"/>
              </a:xfrm>
              <a:custGeom>
                <a:rect b="b" l="l" r="r" t="t"/>
                <a:pathLst>
                  <a:path extrusionOk="0" h="120000" w="12000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sp>
        <p:nvSpPr>
          <p:cNvPr id="1244" name="Google Shape;1244;p111"/>
          <p:cNvSpPr/>
          <p:nvPr/>
        </p:nvSpPr>
        <p:spPr>
          <a:xfrm>
            <a:off x="6651170" y="1710877"/>
            <a:ext cx="206829" cy="215718"/>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245" name="Google Shape;1245;p111"/>
          <p:cNvSpPr/>
          <p:nvPr/>
        </p:nvSpPr>
        <p:spPr>
          <a:xfrm>
            <a:off x="6754584" y="2703085"/>
            <a:ext cx="206829" cy="215718"/>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246" name="Google Shape;1246;p111"/>
          <p:cNvSpPr/>
          <p:nvPr/>
        </p:nvSpPr>
        <p:spPr>
          <a:xfrm>
            <a:off x="6803569" y="3662258"/>
            <a:ext cx="206829" cy="215718"/>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12"/>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Automatic repair with Resurrector</a:t>
            </a:r>
            <a:endParaRPr b="0" i="0" sz="3200" u="none" cap="none" strike="noStrike">
              <a:solidFill>
                <a:srgbClr val="138A7E"/>
              </a:solidFill>
              <a:latin typeface="Arial"/>
              <a:ea typeface="Arial"/>
              <a:cs typeface="Arial"/>
              <a:sym typeface="Arial"/>
            </a:endParaRPr>
          </a:p>
        </p:txBody>
      </p:sp>
      <p:sp>
        <p:nvSpPr>
          <p:cNvPr id="1253" name="Google Shape;1253;p112"/>
          <p:cNvSpPr/>
          <p:nvPr/>
        </p:nvSpPr>
        <p:spPr>
          <a:xfrm>
            <a:off x="366712" y="971550"/>
            <a:ext cx="5576886"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sm" w="sm" type="none"/>
            <a:tailEnd len="sm" w="sm" type="none"/>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Source Sans Pro"/>
              <a:ea typeface="Source Sans Pro"/>
              <a:cs typeface="Source Sans Pro"/>
              <a:sym typeface="Source Sans Pro"/>
            </a:endParaRPr>
          </a:p>
        </p:txBody>
      </p:sp>
      <p:sp>
        <p:nvSpPr>
          <p:cNvPr id="1254" name="Google Shape;1254;p112"/>
          <p:cNvSpPr/>
          <p:nvPr/>
        </p:nvSpPr>
        <p:spPr>
          <a:xfrm>
            <a:off x="5943600" y="971550"/>
            <a:ext cx="2856952"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sm" w="sm" type="none"/>
            <a:tailEnd len="sm" w="sm" type="none"/>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Source Sans Pro"/>
              <a:ea typeface="Source Sans Pro"/>
              <a:cs typeface="Source Sans Pro"/>
              <a:sym typeface="Source Sans Pro"/>
            </a:endParaRPr>
          </a:p>
        </p:txBody>
      </p:sp>
      <p:sp>
        <p:nvSpPr>
          <p:cNvPr id="1255" name="Google Shape;1255;p112"/>
          <p:cNvSpPr/>
          <p:nvPr/>
        </p:nvSpPr>
        <p:spPr>
          <a:xfrm>
            <a:off x="6990118" y="4031217"/>
            <a:ext cx="1696681"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138A7E"/>
              </a:buClr>
              <a:buFont typeface="Calibri"/>
              <a:buNone/>
            </a:pPr>
            <a:r>
              <a:rPr b="0" i="0" lang="en-US" sz="1800" u="none" cap="none" strike="noStrike">
                <a:solidFill>
                  <a:srgbClr val="138A7E"/>
                </a:solidFill>
                <a:latin typeface="Calibri"/>
                <a:ea typeface="Calibri"/>
                <a:cs typeface="Calibri"/>
                <a:sym typeface="Calibri"/>
              </a:rPr>
              <a:t>IaaS</a:t>
            </a:r>
            <a:endParaRPr/>
          </a:p>
        </p:txBody>
      </p:sp>
      <p:sp>
        <p:nvSpPr>
          <p:cNvPr id="1256" name="Google Shape;1256;p112"/>
          <p:cNvSpPr/>
          <p:nvPr/>
        </p:nvSpPr>
        <p:spPr>
          <a:xfrm>
            <a:off x="2362200" y="4031217"/>
            <a:ext cx="3487928"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138A7E"/>
              </a:buClr>
              <a:buFont typeface="Calibri"/>
              <a:buNone/>
            </a:pPr>
            <a:r>
              <a:rPr b="0" i="0" lang="en-US" sz="1800" u="none" cap="none" strike="noStrike">
                <a:solidFill>
                  <a:srgbClr val="138A7E"/>
                </a:solidFill>
                <a:latin typeface="Calibri"/>
                <a:ea typeface="Calibri"/>
                <a:cs typeface="Calibri"/>
                <a:sym typeface="Calibri"/>
              </a:rPr>
              <a:t>BOSH</a:t>
            </a:r>
            <a:endParaRPr/>
          </a:p>
        </p:txBody>
      </p:sp>
      <p:grpSp>
        <p:nvGrpSpPr>
          <p:cNvPr id="1257" name="Google Shape;1257;p112"/>
          <p:cNvGrpSpPr/>
          <p:nvPr/>
        </p:nvGrpSpPr>
        <p:grpSpPr>
          <a:xfrm>
            <a:off x="6168883" y="1215517"/>
            <a:ext cx="2406384" cy="807464"/>
            <a:chOff x="6168883" y="1428750"/>
            <a:chExt cx="2406384" cy="807464"/>
          </a:xfrm>
        </p:grpSpPr>
        <p:sp>
          <p:nvSpPr>
            <p:cNvPr id="1258" name="Google Shape;1258;p112"/>
            <p:cNvSpPr/>
            <p:nvPr/>
          </p:nvSpPr>
          <p:spPr>
            <a:xfrm>
              <a:off x="6168883" y="1428750"/>
              <a:ext cx="2406384" cy="807464"/>
            </a:xfrm>
            <a:prstGeom prst="roundRect">
              <a:avLst>
                <a:gd fmla="val 4579" name="adj"/>
              </a:avLst>
            </a:prstGeom>
            <a:solidFill>
              <a:srgbClr val="33928A"/>
            </a:solidFill>
            <a:ln>
              <a:noFill/>
            </a:ln>
          </p:spPr>
          <p:txBody>
            <a:bodyPr anchorCtr="0" anchor="b" bIns="91425"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Redis Master</a:t>
              </a:r>
              <a:endParaRPr b="1" i="0" sz="1200" u="none" cap="none" strike="noStrike">
                <a:solidFill>
                  <a:schemeClr val="lt1"/>
                </a:solidFill>
                <a:latin typeface="Source Sans Pro"/>
                <a:ea typeface="Source Sans Pro"/>
                <a:cs typeface="Source Sans Pro"/>
                <a:sym typeface="Source Sans Pro"/>
              </a:endParaRPr>
            </a:p>
          </p:txBody>
        </p:sp>
        <p:sp>
          <p:nvSpPr>
            <p:cNvPr id="1259" name="Google Shape;1259;p112"/>
            <p:cNvSpPr/>
            <p:nvPr/>
          </p:nvSpPr>
          <p:spPr>
            <a:xfrm>
              <a:off x="6248400" y="1504950"/>
              <a:ext cx="609599" cy="228600"/>
            </a:xfrm>
            <a:prstGeom prst="roundRect">
              <a:avLst>
                <a:gd fmla="val 16667" name="adj"/>
              </a:avLst>
            </a:prstGeom>
            <a:solidFill>
              <a:srgbClr val="00685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000" u="none" cap="none" strike="noStrike">
                  <a:solidFill>
                    <a:schemeClr val="lt1"/>
                  </a:solidFill>
                  <a:latin typeface="Source Sans Pro"/>
                  <a:ea typeface="Source Sans Pro"/>
                  <a:cs typeface="Source Sans Pro"/>
                  <a:sym typeface="Source Sans Pro"/>
                </a:rPr>
                <a:t>AGENT</a:t>
              </a:r>
              <a:endParaRPr/>
            </a:p>
          </p:txBody>
        </p:sp>
        <p:grpSp>
          <p:nvGrpSpPr>
            <p:cNvPr id="1260" name="Google Shape;1260;p112"/>
            <p:cNvGrpSpPr/>
            <p:nvPr/>
          </p:nvGrpSpPr>
          <p:grpSpPr>
            <a:xfrm>
              <a:off x="8176597" y="1504950"/>
              <a:ext cx="333373" cy="228600"/>
              <a:chOff x="7558089" y="1504950"/>
              <a:chExt cx="333373" cy="228600"/>
            </a:xfrm>
          </p:grpSpPr>
          <p:sp>
            <p:nvSpPr>
              <p:cNvPr id="1261" name="Google Shape;1261;p112"/>
              <p:cNvSpPr/>
              <p:nvPr/>
            </p:nvSpPr>
            <p:spPr>
              <a:xfrm>
                <a:off x="7573959" y="1504950"/>
                <a:ext cx="304799" cy="228600"/>
              </a:xfrm>
              <a:prstGeom prst="roundRect">
                <a:avLst>
                  <a:gd fmla="val 16667"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Source Sans Pro"/>
                  <a:ea typeface="Source Sans Pro"/>
                  <a:cs typeface="Source Sans Pro"/>
                  <a:sym typeface="Source Sans Pro"/>
                </a:endParaRPr>
              </a:p>
            </p:txBody>
          </p:sp>
          <p:sp>
            <p:nvSpPr>
              <p:cNvPr id="1262" name="Google Shape;1262;p112"/>
              <p:cNvSpPr/>
              <p:nvPr/>
            </p:nvSpPr>
            <p:spPr>
              <a:xfrm>
                <a:off x="7558089" y="1524000"/>
                <a:ext cx="333373" cy="188119"/>
              </a:xfrm>
              <a:custGeom>
                <a:rect b="b" l="l" r="r" t="t"/>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grpSp>
        <p:nvGrpSpPr>
          <p:cNvPr id="1263" name="Google Shape;1263;p112"/>
          <p:cNvGrpSpPr/>
          <p:nvPr/>
        </p:nvGrpSpPr>
        <p:grpSpPr>
          <a:xfrm>
            <a:off x="6168883" y="2198433"/>
            <a:ext cx="2406384" cy="807464"/>
            <a:chOff x="6168883" y="2297685"/>
            <a:chExt cx="2406384" cy="807464"/>
          </a:xfrm>
        </p:grpSpPr>
        <p:sp>
          <p:nvSpPr>
            <p:cNvPr id="1264" name="Google Shape;1264;p112"/>
            <p:cNvSpPr/>
            <p:nvPr/>
          </p:nvSpPr>
          <p:spPr>
            <a:xfrm>
              <a:off x="6168883" y="2297685"/>
              <a:ext cx="2406384" cy="807464"/>
            </a:xfrm>
            <a:prstGeom prst="roundRect">
              <a:avLst>
                <a:gd fmla="val 4579" name="adj"/>
              </a:avLst>
            </a:prstGeom>
            <a:solidFill>
              <a:srgbClr val="33928A"/>
            </a:solidFill>
            <a:ln>
              <a:noFill/>
            </a:ln>
          </p:spPr>
          <p:txBody>
            <a:bodyPr anchorCtr="0" anchor="b" bIns="91425"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Redis Slave</a:t>
              </a:r>
              <a:endParaRPr b="1" i="0" sz="1200" u="none" cap="none" strike="noStrike">
                <a:solidFill>
                  <a:schemeClr val="lt1"/>
                </a:solidFill>
                <a:latin typeface="Source Sans Pro"/>
                <a:ea typeface="Source Sans Pro"/>
                <a:cs typeface="Source Sans Pro"/>
                <a:sym typeface="Source Sans Pro"/>
              </a:endParaRPr>
            </a:p>
          </p:txBody>
        </p:sp>
        <p:sp>
          <p:nvSpPr>
            <p:cNvPr id="1265" name="Google Shape;1265;p112"/>
            <p:cNvSpPr/>
            <p:nvPr/>
          </p:nvSpPr>
          <p:spPr>
            <a:xfrm>
              <a:off x="6248400" y="2373885"/>
              <a:ext cx="609599" cy="228600"/>
            </a:xfrm>
            <a:prstGeom prst="roundRect">
              <a:avLst>
                <a:gd fmla="val 16667" name="adj"/>
              </a:avLst>
            </a:prstGeom>
            <a:solidFill>
              <a:srgbClr val="00685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000" u="none" cap="none" strike="noStrike">
                  <a:solidFill>
                    <a:schemeClr val="lt1"/>
                  </a:solidFill>
                  <a:latin typeface="Source Sans Pro"/>
                  <a:ea typeface="Source Sans Pro"/>
                  <a:cs typeface="Source Sans Pro"/>
                  <a:sym typeface="Source Sans Pro"/>
                </a:rPr>
                <a:t>AGENT</a:t>
              </a:r>
              <a:endParaRPr/>
            </a:p>
          </p:txBody>
        </p:sp>
        <p:grpSp>
          <p:nvGrpSpPr>
            <p:cNvPr id="1266" name="Google Shape;1266;p112"/>
            <p:cNvGrpSpPr/>
            <p:nvPr/>
          </p:nvGrpSpPr>
          <p:grpSpPr>
            <a:xfrm>
              <a:off x="8176597" y="2373886"/>
              <a:ext cx="333373" cy="228600"/>
              <a:chOff x="7558089" y="1504950"/>
              <a:chExt cx="333373" cy="228600"/>
            </a:xfrm>
          </p:grpSpPr>
          <p:sp>
            <p:nvSpPr>
              <p:cNvPr id="1267" name="Google Shape;1267;p112"/>
              <p:cNvSpPr/>
              <p:nvPr/>
            </p:nvSpPr>
            <p:spPr>
              <a:xfrm>
                <a:off x="7573959" y="1504950"/>
                <a:ext cx="304799" cy="228600"/>
              </a:xfrm>
              <a:prstGeom prst="roundRect">
                <a:avLst>
                  <a:gd fmla="val 16667"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Source Sans Pro"/>
                  <a:ea typeface="Source Sans Pro"/>
                  <a:cs typeface="Source Sans Pro"/>
                  <a:sym typeface="Source Sans Pro"/>
                </a:endParaRPr>
              </a:p>
            </p:txBody>
          </p:sp>
          <p:sp>
            <p:nvSpPr>
              <p:cNvPr id="1268" name="Google Shape;1268;p112"/>
              <p:cNvSpPr/>
              <p:nvPr/>
            </p:nvSpPr>
            <p:spPr>
              <a:xfrm>
                <a:off x="7558089" y="1524000"/>
                <a:ext cx="333373" cy="188119"/>
              </a:xfrm>
              <a:custGeom>
                <a:rect b="b" l="l" r="r" t="t"/>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grpSp>
        <p:nvGrpSpPr>
          <p:cNvPr id="1269" name="Google Shape;1269;p112"/>
          <p:cNvGrpSpPr/>
          <p:nvPr/>
        </p:nvGrpSpPr>
        <p:grpSpPr>
          <a:xfrm>
            <a:off x="6168883" y="3181350"/>
            <a:ext cx="2406384" cy="807464"/>
            <a:chOff x="6168883" y="3181350"/>
            <a:chExt cx="2406384" cy="807464"/>
          </a:xfrm>
        </p:grpSpPr>
        <p:sp>
          <p:nvSpPr>
            <p:cNvPr id="1270" name="Google Shape;1270;p112"/>
            <p:cNvSpPr/>
            <p:nvPr/>
          </p:nvSpPr>
          <p:spPr>
            <a:xfrm>
              <a:off x="6168883" y="3181350"/>
              <a:ext cx="2406384" cy="807464"/>
            </a:xfrm>
            <a:prstGeom prst="roundRect">
              <a:avLst>
                <a:gd fmla="val 4579" name="adj"/>
              </a:avLst>
            </a:prstGeom>
            <a:solidFill>
              <a:srgbClr val="33928A"/>
            </a:solidFill>
            <a:ln>
              <a:noFill/>
            </a:ln>
          </p:spPr>
          <p:txBody>
            <a:bodyPr anchorCtr="0" anchor="b" bIns="91425"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Redis Slave</a:t>
              </a:r>
              <a:endParaRPr b="1" i="0" sz="1200" u="none" cap="none" strike="noStrike">
                <a:solidFill>
                  <a:schemeClr val="lt1"/>
                </a:solidFill>
                <a:latin typeface="Source Sans Pro"/>
                <a:ea typeface="Source Sans Pro"/>
                <a:cs typeface="Source Sans Pro"/>
                <a:sym typeface="Source Sans Pro"/>
              </a:endParaRPr>
            </a:p>
          </p:txBody>
        </p:sp>
        <p:sp>
          <p:nvSpPr>
            <p:cNvPr id="1271" name="Google Shape;1271;p112"/>
            <p:cNvSpPr/>
            <p:nvPr/>
          </p:nvSpPr>
          <p:spPr>
            <a:xfrm>
              <a:off x="6248400" y="3257550"/>
              <a:ext cx="609599" cy="228600"/>
            </a:xfrm>
            <a:prstGeom prst="roundRect">
              <a:avLst>
                <a:gd fmla="val 16667" name="adj"/>
              </a:avLst>
            </a:prstGeom>
            <a:solidFill>
              <a:srgbClr val="00685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000" u="none" cap="none" strike="noStrike">
                  <a:solidFill>
                    <a:schemeClr val="lt1"/>
                  </a:solidFill>
                  <a:latin typeface="Source Sans Pro"/>
                  <a:ea typeface="Source Sans Pro"/>
                  <a:cs typeface="Source Sans Pro"/>
                  <a:sym typeface="Source Sans Pro"/>
                </a:rPr>
                <a:t>AGENT</a:t>
              </a:r>
              <a:endParaRPr/>
            </a:p>
          </p:txBody>
        </p:sp>
        <p:grpSp>
          <p:nvGrpSpPr>
            <p:cNvPr id="1272" name="Google Shape;1272;p112"/>
            <p:cNvGrpSpPr/>
            <p:nvPr/>
          </p:nvGrpSpPr>
          <p:grpSpPr>
            <a:xfrm>
              <a:off x="8177852" y="3257550"/>
              <a:ext cx="333373" cy="228600"/>
              <a:chOff x="7558089" y="1504950"/>
              <a:chExt cx="333373" cy="228600"/>
            </a:xfrm>
          </p:grpSpPr>
          <p:sp>
            <p:nvSpPr>
              <p:cNvPr id="1273" name="Google Shape;1273;p112"/>
              <p:cNvSpPr/>
              <p:nvPr/>
            </p:nvSpPr>
            <p:spPr>
              <a:xfrm>
                <a:off x="7573959" y="1504950"/>
                <a:ext cx="304799" cy="228600"/>
              </a:xfrm>
              <a:prstGeom prst="roundRect">
                <a:avLst>
                  <a:gd fmla="val 16667"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Source Sans Pro"/>
                  <a:ea typeface="Source Sans Pro"/>
                  <a:cs typeface="Source Sans Pro"/>
                  <a:sym typeface="Source Sans Pro"/>
                </a:endParaRPr>
              </a:p>
            </p:txBody>
          </p:sp>
          <p:sp>
            <p:nvSpPr>
              <p:cNvPr id="1274" name="Google Shape;1274;p112"/>
              <p:cNvSpPr/>
              <p:nvPr/>
            </p:nvSpPr>
            <p:spPr>
              <a:xfrm>
                <a:off x="7558089" y="1524000"/>
                <a:ext cx="333373" cy="188119"/>
              </a:xfrm>
              <a:custGeom>
                <a:rect b="b" l="l" r="r" t="t"/>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grpSp>
        <p:nvGrpSpPr>
          <p:cNvPr id="1275" name="Google Shape;1275;p112"/>
          <p:cNvGrpSpPr/>
          <p:nvPr/>
        </p:nvGrpSpPr>
        <p:grpSpPr>
          <a:xfrm>
            <a:off x="3686175" y="2464185"/>
            <a:ext cx="1838202" cy="443726"/>
            <a:chOff x="3429000" y="2464185"/>
            <a:chExt cx="1838202" cy="443726"/>
          </a:xfrm>
        </p:grpSpPr>
        <p:sp>
          <p:nvSpPr>
            <p:cNvPr id="1276" name="Google Shape;1276;p112"/>
            <p:cNvSpPr/>
            <p:nvPr/>
          </p:nvSpPr>
          <p:spPr>
            <a:xfrm>
              <a:off x="3429000" y="2464185"/>
              <a:ext cx="1838202" cy="443726"/>
            </a:xfrm>
            <a:prstGeom prst="roundRect">
              <a:avLst>
                <a:gd fmla="val 4579" name="adj"/>
              </a:avLst>
            </a:prstGeom>
            <a:solidFill>
              <a:srgbClr val="33928A"/>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Message Bus</a:t>
              </a:r>
              <a:endParaRPr/>
            </a:p>
          </p:txBody>
        </p:sp>
        <p:sp>
          <p:nvSpPr>
            <p:cNvPr id="1277" name="Google Shape;1277;p112"/>
            <p:cNvSpPr/>
            <p:nvPr/>
          </p:nvSpPr>
          <p:spPr>
            <a:xfrm rot="-10345447">
              <a:off x="3670460" y="2585196"/>
              <a:ext cx="239023" cy="210912"/>
            </a:xfrm>
            <a:custGeom>
              <a:rect b="b" l="l" r="r" t="t"/>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1278" name="Google Shape;1278;p112"/>
          <p:cNvSpPr/>
          <p:nvPr/>
        </p:nvSpPr>
        <p:spPr>
          <a:xfrm>
            <a:off x="609599" y="1619250"/>
            <a:ext cx="2428875" cy="2369563"/>
          </a:xfrm>
          <a:prstGeom prst="roundRect">
            <a:avLst>
              <a:gd fmla="val 4579" name="adj"/>
            </a:avLst>
          </a:prstGeom>
          <a:solidFill>
            <a:srgbClr val="33928A"/>
          </a:solidFill>
          <a:ln>
            <a:noFill/>
          </a:ln>
        </p:spPr>
        <p:txBody>
          <a:bodyPr anchorCtr="0" anchor="t" bIns="0" lIns="320025" spcFirstLastPara="1" rIns="0" wrap="square" tIns="91425">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Health Monitor</a:t>
            </a:r>
            <a:endParaRPr/>
          </a:p>
        </p:txBody>
      </p:sp>
      <p:sp>
        <p:nvSpPr>
          <p:cNvPr id="1279" name="Google Shape;1279;p112"/>
          <p:cNvSpPr/>
          <p:nvPr/>
        </p:nvSpPr>
        <p:spPr>
          <a:xfrm>
            <a:off x="721749" y="1740555"/>
            <a:ext cx="221226" cy="195188"/>
          </a:xfrm>
          <a:prstGeom prst="hear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280" name="Google Shape;1280;p112"/>
          <p:cNvSpPr/>
          <p:nvPr/>
        </p:nvSpPr>
        <p:spPr>
          <a:xfrm>
            <a:off x="721749" y="2042951"/>
            <a:ext cx="1897626" cy="1835025"/>
          </a:xfrm>
          <a:prstGeom prst="roundRect">
            <a:avLst>
              <a:gd fmla="val 2320" name="adj"/>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Responses:</a:t>
            </a:r>
            <a:endParaRPr/>
          </a:p>
        </p:txBody>
      </p:sp>
      <p:cxnSp>
        <p:nvCxnSpPr>
          <p:cNvPr id="1281" name="Google Shape;1281;p112"/>
          <p:cNvCxnSpPr/>
          <p:nvPr/>
        </p:nvCxnSpPr>
        <p:spPr>
          <a:xfrm>
            <a:off x="721749" y="2347752"/>
            <a:ext cx="1897626" cy="0"/>
          </a:xfrm>
          <a:prstGeom prst="straightConnector1">
            <a:avLst/>
          </a:prstGeom>
          <a:noFill/>
          <a:ln cap="flat" cmpd="sng" w="19050">
            <a:solidFill>
              <a:schemeClr val="lt1"/>
            </a:solidFill>
            <a:prstDash val="solid"/>
            <a:round/>
            <a:headEnd len="sm" w="sm" type="none"/>
            <a:tailEnd len="sm" w="sm" type="none"/>
          </a:ln>
        </p:spPr>
      </p:cxnSp>
      <p:cxnSp>
        <p:nvCxnSpPr>
          <p:cNvPr id="1282" name="Google Shape;1282;p112"/>
          <p:cNvCxnSpPr/>
          <p:nvPr/>
        </p:nvCxnSpPr>
        <p:spPr>
          <a:xfrm>
            <a:off x="721749" y="2601852"/>
            <a:ext cx="1897626" cy="0"/>
          </a:xfrm>
          <a:prstGeom prst="straightConnector1">
            <a:avLst/>
          </a:prstGeom>
          <a:noFill/>
          <a:ln cap="flat" cmpd="sng" w="19050">
            <a:solidFill>
              <a:schemeClr val="lt1"/>
            </a:solidFill>
            <a:prstDash val="solid"/>
            <a:round/>
            <a:headEnd len="sm" w="sm" type="none"/>
            <a:tailEnd len="sm" w="sm" type="none"/>
          </a:ln>
        </p:spPr>
      </p:cxnSp>
      <p:cxnSp>
        <p:nvCxnSpPr>
          <p:cNvPr id="1283" name="Google Shape;1283;p112"/>
          <p:cNvCxnSpPr/>
          <p:nvPr/>
        </p:nvCxnSpPr>
        <p:spPr>
          <a:xfrm>
            <a:off x="721749" y="2856252"/>
            <a:ext cx="1897626" cy="0"/>
          </a:xfrm>
          <a:prstGeom prst="straightConnector1">
            <a:avLst/>
          </a:prstGeom>
          <a:noFill/>
          <a:ln cap="flat" cmpd="sng" w="19050">
            <a:solidFill>
              <a:schemeClr val="lt1"/>
            </a:solidFill>
            <a:prstDash val="solid"/>
            <a:round/>
            <a:headEnd len="sm" w="sm" type="none"/>
            <a:tailEnd len="sm" w="sm" type="none"/>
          </a:ln>
        </p:spPr>
      </p:cxnSp>
      <p:cxnSp>
        <p:nvCxnSpPr>
          <p:cNvPr id="1284" name="Google Shape;1284;p112"/>
          <p:cNvCxnSpPr/>
          <p:nvPr/>
        </p:nvCxnSpPr>
        <p:spPr>
          <a:xfrm>
            <a:off x="721749" y="3110652"/>
            <a:ext cx="1897626" cy="0"/>
          </a:xfrm>
          <a:prstGeom prst="straightConnector1">
            <a:avLst/>
          </a:prstGeom>
          <a:noFill/>
          <a:ln cap="flat" cmpd="sng" w="19050">
            <a:solidFill>
              <a:schemeClr val="lt1"/>
            </a:solidFill>
            <a:prstDash val="solid"/>
            <a:round/>
            <a:headEnd len="sm" w="sm" type="none"/>
            <a:tailEnd len="sm" w="sm" type="none"/>
          </a:ln>
        </p:spPr>
      </p:cxnSp>
      <p:sp>
        <p:nvSpPr>
          <p:cNvPr id="1285" name="Google Shape;1285;p112"/>
          <p:cNvSpPr txBox="1"/>
          <p:nvPr/>
        </p:nvSpPr>
        <p:spPr>
          <a:xfrm>
            <a:off x="821065" y="2310484"/>
            <a:ext cx="575799"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pager</a:t>
            </a:r>
            <a:endParaRPr/>
          </a:p>
        </p:txBody>
      </p:sp>
      <p:sp>
        <p:nvSpPr>
          <p:cNvPr id="1286" name="Google Shape;1286;p112"/>
          <p:cNvSpPr txBox="1"/>
          <p:nvPr/>
        </p:nvSpPr>
        <p:spPr>
          <a:xfrm>
            <a:off x="821065" y="2575097"/>
            <a:ext cx="550151"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email</a:t>
            </a:r>
            <a:endParaRPr/>
          </a:p>
        </p:txBody>
      </p:sp>
      <p:sp>
        <p:nvSpPr>
          <p:cNvPr id="1287" name="Google Shape;1287;p112"/>
          <p:cNvSpPr txBox="1"/>
          <p:nvPr/>
        </p:nvSpPr>
        <p:spPr>
          <a:xfrm>
            <a:off x="821065" y="2836816"/>
            <a:ext cx="899605"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monitoring</a:t>
            </a:r>
            <a:endParaRPr/>
          </a:p>
        </p:txBody>
      </p:sp>
      <p:sp>
        <p:nvSpPr>
          <p:cNvPr id="1288" name="Google Shape;1288;p112"/>
          <p:cNvSpPr txBox="1"/>
          <p:nvPr/>
        </p:nvSpPr>
        <p:spPr>
          <a:xfrm>
            <a:off x="821065" y="3091043"/>
            <a:ext cx="952504"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resurector</a:t>
            </a:r>
            <a:endParaRPr/>
          </a:p>
        </p:txBody>
      </p:sp>
      <p:cxnSp>
        <p:nvCxnSpPr>
          <p:cNvPr id="1289" name="Google Shape;1289;p112"/>
          <p:cNvCxnSpPr/>
          <p:nvPr/>
        </p:nvCxnSpPr>
        <p:spPr>
          <a:xfrm>
            <a:off x="721749" y="3368042"/>
            <a:ext cx="1897626" cy="0"/>
          </a:xfrm>
          <a:prstGeom prst="straightConnector1">
            <a:avLst/>
          </a:prstGeom>
          <a:noFill/>
          <a:ln cap="flat" cmpd="sng" w="19050">
            <a:solidFill>
              <a:schemeClr val="lt1"/>
            </a:solidFill>
            <a:prstDash val="solid"/>
            <a:round/>
            <a:headEnd len="sm" w="sm" type="none"/>
            <a:tailEnd len="sm" w="sm" type="none"/>
          </a:ln>
        </p:spPr>
      </p:cxnSp>
      <p:sp>
        <p:nvSpPr>
          <p:cNvPr id="1290" name="Google Shape;1290;p112"/>
          <p:cNvSpPr txBox="1"/>
          <p:nvPr/>
        </p:nvSpPr>
        <p:spPr>
          <a:xfrm>
            <a:off x="821065" y="3348433"/>
            <a:ext cx="338554"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a:t>
            </a:r>
            <a:endParaRPr/>
          </a:p>
        </p:txBody>
      </p:sp>
      <p:grpSp>
        <p:nvGrpSpPr>
          <p:cNvPr id="1291" name="Google Shape;1291;p112"/>
          <p:cNvGrpSpPr/>
          <p:nvPr/>
        </p:nvGrpSpPr>
        <p:grpSpPr>
          <a:xfrm>
            <a:off x="3686175" y="1624649"/>
            <a:ext cx="1838202" cy="443726"/>
            <a:chOff x="4876800" y="2326964"/>
            <a:chExt cx="1838202" cy="443726"/>
          </a:xfrm>
        </p:grpSpPr>
        <p:sp>
          <p:nvSpPr>
            <p:cNvPr id="1292" name="Google Shape;1292;p112"/>
            <p:cNvSpPr/>
            <p:nvPr/>
          </p:nvSpPr>
          <p:spPr>
            <a:xfrm>
              <a:off x="4876800" y="2326964"/>
              <a:ext cx="1838202" cy="443726"/>
            </a:xfrm>
            <a:prstGeom prst="roundRect">
              <a:avLst>
                <a:gd fmla="val 4579" name="adj"/>
              </a:avLst>
            </a:prstGeom>
            <a:solidFill>
              <a:srgbClr val="33928A"/>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BOSH Director</a:t>
              </a:r>
              <a:endParaRPr/>
            </a:p>
          </p:txBody>
        </p:sp>
        <p:sp>
          <p:nvSpPr>
            <p:cNvPr id="1293" name="Google Shape;1293;p112"/>
            <p:cNvSpPr/>
            <p:nvPr/>
          </p:nvSpPr>
          <p:spPr>
            <a:xfrm>
              <a:off x="5138230" y="2430983"/>
              <a:ext cx="199082" cy="265670"/>
            </a:xfrm>
            <a:custGeom>
              <a:rect b="b" l="l" r="r" t="t"/>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nvGrpSpPr>
          <p:cNvPr id="1294" name="Google Shape;1294;p112"/>
          <p:cNvGrpSpPr/>
          <p:nvPr/>
        </p:nvGrpSpPr>
        <p:grpSpPr>
          <a:xfrm>
            <a:off x="646489" y="1105736"/>
            <a:ext cx="1198915" cy="499971"/>
            <a:chOff x="646489" y="1105736"/>
            <a:chExt cx="1198915" cy="499971"/>
          </a:xfrm>
        </p:grpSpPr>
        <p:sp>
          <p:nvSpPr>
            <p:cNvPr id="1295" name="Google Shape;1295;p112"/>
            <p:cNvSpPr/>
            <p:nvPr/>
          </p:nvSpPr>
          <p:spPr>
            <a:xfrm>
              <a:off x="1041698" y="1105736"/>
              <a:ext cx="408499" cy="219563"/>
            </a:xfrm>
            <a:custGeom>
              <a:rect b="b" l="l" r="r" t="t"/>
              <a:pathLst>
                <a:path extrusionOk="0" h="120000" w="12000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7F7F7F"/>
                </a:solidFill>
                <a:latin typeface="Source Sans Pro"/>
                <a:ea typeface="Source Sans Pro"/>
                <a:cs typeface="Source Sans Pro"/>
                <a:sym typeface="Source Sans Pro"/>
              </a:endParaRPr>
            </a:p>
          </p:txBody>
        </p:sp>
        <p:sp>
          <p:nvSpPr>
            <p:cNvPr id="1296" name="Google Shape;1296;p112"/>
            <p:cNvSpPr txBox="1"/>
            <p:nvPr/>
          </p:nvSpPr>
          <p:spPr>
            <a:xfrm>
              <a:off x="646489" y="1328709"/>
              <a:ext cx="1198915" cy="276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2831"/>
                </a:buClr>
                <a:buFont typeface="Source Sans Pro"/>
                <a:buNone/>
              </a:pPr>
              <a:r>
                <a:rPr b="1" i="0" lang="en-US" sz="1200" u="none" cap="none" strike="noStrike">
                  <a:solidFill>
                    <a:srgbClr val="1B2831"/>
                  </a:solidFill>
                  <a:latin typeface="Source Sans Pro"/>
                  <a:ea typeface="Source Sans Pro"/>
                  <a:cs typeface="Source Sans Pro"/>
                  <a:sym typeface="Source Sans Pro"/>
                </a:rPr>
                <a:t>Desired State</a:t>
              </a:r>
              <a:endParaRPr/>
            </a:p>
          </p:txBody>
        </p:sp>
      </p:grpSp>
      <p:grpSp>
        <p:nvGrpSpPr>
          <p:cNvPr id="1297" name="Google Shape;1297;p112"/>
          <p:cNvGrpSpPr/>
          <p:nvPr/>
        </p:nvGrpSpPr>
        <p:grpSpPr>
          <a:xfrm>
            <a:off x="1869732" y="1105736"/>
            <a:ext cx="1090787" cy="496562"/>
            <a:chOff x="1869732" y="1105736"/>
            <a:chExt cx="1090787" cy="496562"/>
          </a:xfrm>
        </p:grpSpPr>
        <p:sp>
          <p:nvSpPr>
            <p:cNvPr id="1298" name="Google Shape;1298;p112"/>
            <p:cNvSpPr/>
            <p:nvPr/>
          </p:nvSpPr>
          <p:spPr>
            <a:xfrm>
              <a:off x="2210875" y="1105736"/>
              <a:ext cx="408499" cy="219563"/>
            </a:xfrm>
            <a:custGeom>
              <a:rect b="b" l="l" r="r" t="t"/>
              <a:pathLst>
                <a:path extrusionOk="0" h="120000" w="12000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7F7F7F"/>
                </a:solidFill>
                <a:latin typeface="Source Sans Pro"/>
                <a:ea typeface="Source Sans Pro"/>
                <a:cs typeface="Source Sans Pro"/>
                <a:sym typeface="Source Sans Pro"/>
              </a:endParaRPr>
            </a:p>
          </p:txBody>
        </p:sp>
        <p:sp>
          <p:nvSpPr>
            <p:cNvPr id="1299" name="Google Shape;1299;p112"/>
            <p:cNvSpPr txBox="1"/>
            <p:nvPr/>
          </p:nvSpPr>
          <p:spPr>
            <a:xfrm>
              <a:off x="1869732" y="1325300"/>
              <a:ext cx="1090787" cy="276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2831"/>
                </a:buClr>
                <a:buFont typeface="Source Sans Pro"/>
                <a:buNone/>
              </a:pPr>
              <a:r>
                <a:rPr b="1" i="0" lang="en-US" sz="1200" u="none" cap="none" strike="noStrike">
                  <a:solidFill>
                    <a:srgbClr val="1B2831"/>
                  </a:solidFill>
                  <a:latin typeface="Source Sans Pro"/>
                  <a:ea typeface="Source Sans Pro"/>
                  <a:cs typeface="Source Sans Pro"/>
                  <a:sym typeface="Source Sans Pro"/>
                </a:rPr>
                <a:t>Actual State</a:t>
              </a:r>
              <a:endParaRPr/>
            </a:p>
          </p:txBody>
        </p:sp>
      </p:grpSp>
      <p:grpSp>
        <p:nvGrpSpPr>
          <p:cNvPr id="1300" name="Google Shape;1300;p112"/>
          <p:cNvGrpSpPr/>
          <p:nvPr/>
        </p:nvGrpSpPr>
        <p:grpSpPr>
          <a:xfrm>
            <a:off x="5524483" y="1619249"/>
            <a:ext cx="644400" cy="1965833"/>
            <a:chOff x="5524483" y="1619249"/>
            <a:chExt cx="644400" cy="1965833"/>
          </a:xfrm>
        </p:grpSpPr>
        <p:cxnSp>
          <p:nvCxnSpPr>
            <p:cNvPr id="1301" name="Google Shape;1301;p112"/>
            <p:cNvCxnSpPr>
              <a:stCxn id="1258" idx="1"/>
            </p:cNvCxnSpPr>
            <p:nvPr/>
          </p:nvCxnSpPr>
          <p:spPr>
            <a:xfrm flipH="1">
              <a:off x="5524483" y="1619249"/>
              <a:ext cx="644400" cy="844800"/>
            </a:xfrm>
            <a:prstGeom prst="straightConnector1">
              <a:avLst/>
            </a:prstGeom>
            <a:noFill/>
            <a:ln cap="flat" cmpd="sng" w="19050">
              <a:solidFill>
                <a:srgbClr val="7F7F7F"/>
              </a:solidFill>
              <a:prstDash val="solid"/>
              <a:round/>
              <a:headEnd len="sm" w="sm" type="none"/>
              <a:tailEnd len="lg" w="lg" type="triangle"/>
            </a:ln>
          </p:spPr>
        </p:cxnSp>
        <p:cxnSp>
          <p:nvCxnSpPr>
            <p:cNvPr id="1302" name="Google Shape;1302;p112"/>
            <p:cNvCxnSpPr>
              <a:stCxn id="1270" idx="1"/>
            </p:cNvCxnSpPr>
            <p:nvPr/>
          </p:nvCxnSpPr>
          <p:spPr>
            <a:xfrm rot="10800000">
              <a:off x="5524483" y="2907982"/>
              <a:ext cx="644400" cy="677100"/>
            </a:xfrm>
            <a:prstGeom prst="straightConnector1">
              <a:avLst/>
            </a:prstGeom>
            <a:noFill/>
            <a:ln cap="flat" cmpd="sng" w="19050">
              <a:solidFill>
                <a:srgbClr val="7F7F7F"/>
              </a:solidFill>
              <a:prstDash val="solid"/>
              <a:round/>
              <a:headEnd len="sm" w="sm" type="none"/>
              <a:tailEnd len="lg" w="lg" type="triangle"/>
            </a:ln>
          </p:spPr>
        </p:cxnSp>
      </p:grpSp>
      <p:cxnSp>
        <p:nvCxnSpPr>
          <p:cNvPr id="1303" name="Google Shape;1303;p112"/>
          <p:cNvCxnSpPr>
            <a:stCxn id="1276" idx="1"/>
          </p:cNvCxnSpPr>
          <p:nvPr/>
        </p:nvCxnSpPr>
        <p:spPr>
          <a:xfrm rot="10800000">
            <a:off x="3038475" y="2686048"/>
            <a:ext cx="647700" cy="0"/>
          </a:xfrm>
          <a:prstGeom prst="straightConnector1">
            <a:avLst/>
          </a:prstGeom>
          <a:noFill/>
          <a:ln cap="flat" cmpd="sng" w="19050">
            <a:solidFill>
              <a:srgbClr val="7F7F7F"/>
            </a:solidFill>
            <a:prstDash val="solid"/>
            <a:round/>
            <a:headEnd len="sm" w="sm" type="none"/>
            <a:tailEnd len="lg" w="lg" type="triangle"/>
          </a:ln>
        </p:spPr>
      </p:cxnSp>
      <p:cxnSp>
        <p:nvCxnSpPr>
          <p:cNvPr id="1304" name="Google Shape;1304;p112"/>
          <p:cNvCxnSpPr/>
          <p:nvPr/>
        </p:nvCxnSpPr>
        <p:spPr>
          <a:xfrm rot="10800000">
            <a:off x="3038472" y="1828623"/>
            <a:ext cx="647700" cy="0"/>
          </a:xfrm>
          <a:prstGeom prst="straightConnector1">
            <a:avLst/>
          </a:prstGeom>
          <a:noFill/>
          <a:ln cap="flat" cmpd="sng" w="19050">
            <a:solidFill>
              <a:srgbClr val="7F7F7F"/>
            </a:solidFill>
            <a:prstDash val="solid"/>
            <a:round/>
            <a:headEnd len="sm" w="sm" type="none"/>
            <a:tailEnd len="lg" w="lg" type="triangle"/>
          </a:ln>
        </p:spPr>
      </p:cxnSp>
      <p:cxnSp>
        <p:nvCxnSpPr>
          <p:cNvPr id="1305" name="Google Shape;1305;p112"/>
          <p:cNvCxnSpPr/>
          <p:nvPr/>
        </p:nvCxnSpPr>
        <p:spPr>
          <a:xfrm rot="10800000">
            <a:off x="3038472" y="1944107"/>
            <a:ext cx="647700" cy="0"/>
          </a:xfrm>
          <a:prstGeom prst="straightConnector1">
            <a:avLst/>
          </a:prstGeom>
          <a:noFill/>
          <a:ln cap="flat" cmpd="sng" w="19050">
            <a:solidFill>
              <a:srgbClr val="7F7F7F"/>
            </a:solidFill>
            <a:prstDash val="solid"/>
            <a:round/>
            <a:headEnd len="lg" w="lg" type="triangle"/>
            <a:tailEnd len="sm" w="sm" type="none"/>
          </a:ln>
        </p:spPr>
      </p:cxnSp>
      <p:sp>
        <p:nvSpPr>
          <p:cNvPr id="1306" name="Google Shape;1306;p112"/>
          <p:cNvSpPr/>
          <p:nvPr/>
        </p:nvSpPr>
        <p:spPr>
          <a:xfrm>
            <a:off x="6651170" y="1710877"/>
            <a:ext cx="206829" cy="215718"/>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07" name="Google Shape;1307;p112"/>
          <p:cNvSpPr/>
          <p:nvPr/>
        </p:nvSpPr>
        <p:spPr>
          <a:xfrm>
            <a:off x="6754584" y="2703085"/>
            <a:ext cx="206829" cy="215718"/>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08" name="Google Shape;1308;p112"/>
          <p:cNvSpPr/>
          <p:nvPr/>
        </p:nvSpPr>
        <p:spPr>
          <a:xfrm>
            <a:off x="6803569" y="3662258"/>
            <a:ext cx="206829" cy="215718"/>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nvGrpSpPr>
          <p:cNvPr id="1309" name="Google Shape;1309;p112"/>
          <p:cNvGrpSpPr/>
          <p:nvPr/>
        </p:nvGrpSpPr>
        <p:grpSpPr>
          <a:xfrm>
            <a:off x="3141707" y="1082308"/>
            <a:ext cx="416578" cy="416578"/>
            <a:chOff x="3169175" y="1107626"/>
            <a:chExt cx="416578" cy="416578"/>
          </a:xfrm>
        </p:grpSpPr>
        <p:sp>
          <p:nvSpPr>
            <p:cNvPr id="1310" name="Google Shape;1310;p112"/>
            <p:cNvSpPr/>
            <p:nvPr/>
          </p:nvSpPr>
          <p:spPr>
            <a:xfrm>
              <a:off x="3169175" y="1107626"/>
              <a:ext cx="416578" cy="41657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11" name="Google Shape;1311;p112"/>
            <p:cNvSpPr/>
            <p:nvPr/>
          </p:nvSpPr>
          <p:spPr>
            <a:xfrm>
              <a:off x="3196489" y="1134941"/>
              <a:ext cx="361950" cy="361950"/>
            </a:xfrm>
            <a:custGeom>
              <a:rect b="b" l="l" r="r" t="t"/>
              <a:pathLst>
                <a:path extrusionOk="0" h="120000" w="12000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12" name="Google Shape;1312;p112"/>
            <p:cNvSpPr/>
            <p:nvPr/>
          </p:nvSpPr>
          <p:spPr>
            <a:xfrm rot="2700000">
              <a:off x="3284593" y="1223046"/>
              <a:ext cx="185737" cy="185737"/>
            </a:xfrm>
            <a:custGeom>
              <a:rect b="b" l="l" r="r" t="t"/>
              <a:pathLst>
                <a:path extrusionOk="0" h="120000" w="12000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1313" name="Google Shape;1313;p112"/>
          <p:cNvSpPr/>
          <p:nvPr/>
        </p:nvSpPr>
        <p:spPr>
          <a:xfrm>
            <a:off x="2787081" y="2042951"/>
            <a:ext cx="102588" cy="15421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14" name="Google Shape;1314;p112"/>
          <p:cNvSpPr/>
          <p:nvPr/>
        </p:nvSpPr>
        <p:spPr>
          <a:xfrm rot="10800000">
            <a:off x="2724074" y="2041467"/>
            <a:ext cx="228600" cy="197069"/>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pic>
        <p:nvPicPr>
          <p:cNvPr descr="PngMedium-X-icon-10336.png" id="1315" name="Google Shape;1315;p112"/>
          <p:cNvPicPr preferRelativeResize="0"/>
          <p:nvPr/>
        </p:nvPicPr>
        <p:blipFill rotWithShape="1">
          <a:blip r:embed="rId3">
            <a:alphaModFix/>
          </a:blip>
          <a:srcRect b="0" l="0" r="0" t="0"/>
          <a:stretch/>
        </p:blipFill>
        <p:spPr>
          <a:xfrm>
            <a:off x="5768137" y="2498690"/>
            <a:ext cx="350922" cy="35092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13"/>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Automatic repair with Resurrector</a:t>
            </a:r>
            <a:endParaRPr b="0" i="0" sz="3200" u="none" cap="none" strike="noStrike">
              <a:solidFill>
                <a:srgbClr val="138A7E"/>
              </a:solidFill>
              <a:latin typeface="Arial"/>
              <a:ea typeface="Arial"/>
              <a:cs typeface="Arial"/>
              <a:sym typeface="Arial"/>
            </a:endParaRPr>
          </a:p>
        </p:txBody>
      </p:sp>
      <p:sp>
        <p:nvSpPr>
          <p:cNvPr id="1322" name="Google Shape;1322;p113"/>
          <p:cNvSpPr/>
          <p:nvPr/>
        </p:nvSpPr>
        <p:spPr>
          <a:xfrm>
            <a:off x="366712" y="971550"/>
            <a:ext cx="5576886"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sm" w="sm" type="none"/>
            <a:tailEnd len="sm" w="sm" type="none"/>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Source Sans Pro"/>
              <a:ea typeface="Source Sans Pro"/>
              <a:cs typeface="Source Sans Pro"/>
              <a:sym typeface="Source Sans Pro"/>
            </a:endParaRPr>
          </a:p>
        </p:txBody>
      </p:sp>
      <p:sp>
        <p:nvSpPr>
          <p:cNvPr id="1323" name="Google Shape;1323;p113"/>
          <p:cNvSpPr/>
          <p:nvPr/>
        </p:nvSpPr>
        <p:spPr>
          <a:xfrm>
            <a:off x="5943600" y="971550"/>
            <a:ext cx="2856952"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sm" w="sm" type="none"/>
            <a:tailEnd len="sm" w="sm" type="none"/>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Source Sans Pro"/>
              <a:ea typeface="Source Sans Pro"/>
              <a:cs typeface="Source Sans Pro"/>
              <a:sym typeface="Source Sans Pro"/>
            </a:endParaRPr>
          </a:p>
        </p:txBody>
      </p:sp>
      <p:sp>
        <p:nvSpPr>
          <p:cNvPr id="1324" name="Google Shape;1324;p113"/>
          <p:cNvSpPr/>
          <p:nvPr/>
        </p:nvSpPr>
        <p:spPr>
          <a:xfrm>
            <a:off x="6990118" y="4031217"/>
            <a:ext cx="1696681"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138A7E"/>
              </a:buClr>
              <a:buFont typeface="Calibri"/>
              <a:buNone/>
            </a:pPr>
            <a:r>
              <a:rPr b="0" i="0" lang="en-US" sz="1800" u="none" cap="none" strike="noStrike">
                <a:solidFill>
                  <a:srgbClr val="138A7E"/>
                </a:solidFill>
                <a:latin typeface="Calibri"/>
                <a:ea typeface="Calibri"/>
                <a:cs typeface="Calibri"/>
                <a:sym typeface="Calibri"/>
              </a:rPr>
              <a:t>IaaS</a:t>
            </a:r>
            <a:endParaRPr/>
          </a:p>
        </p:txBody>
      </p:sp>
      <p:sp>
        <p:nvSpPr>
          <p:cNvPr id="1325" name="Google Shape;1325;p113"/>
          <p:cNvSpPr/>
          <p:nvPr/>
        </p:nvSpPr>
        <p:spPr>
          <a:xfrm>
            <a:off x="2362200" y="4031217"/>
            <a:ext cx="3487928"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138A7E"/>
              </a:buClr>
              <a:buFont typeface="Calibri"/>
              <a:buNone/>
            </a:pPr>
            <a:r>
              <a:rPr b="0" i="0" lang="en-US" sz="1800" u="none" cap="none" strike="noStrike">
                <a:solidFill>
                  <a:srgbClr val="138A7E"/>
                </a:solidFill>
                <a:latin typeface="Calibri"/>
                <a:ea typeface="Calibri"/>
                <a:cs typeface="Calibri"/>
                <a:sym typeface="Calibri"/>
              </a:rPr>
              <a:t>BOSH</a:t>
            </a:r>
            <a:endParaRPr/>
          </a:p>
        </p:txBody>
      </p:sp>
      <p:grpSp>
        <p:nvGrpSpPr>
          <p:cNvPr id="1326" name="Google Shape;1326;p113"/>
          <p:cNvGrpSpPr/>
          <p:nvPr/>
        </p:nvGrpSpPr>
        <p:grpSpPr>
          <a:xfrm>
            <a:off x="6168883" y="1215517"/>
            <a:ext cx="2406384" cy="807464"/>
            <a:chOff x="6168883" y="1428750"/>
            <a:chExt cx="2406384" cy="807464"/>
          </a:xfrm>
        </p:grpSpPr>
        <p:sp>
          <p:nvSpPr>
            <p:cNvPr id="1327" name="Google Shape;1327;p113"/>
            <p:cNvSpPr/>
            <p:nvPr/>
          </p:nvSpPr>
          <p:spPr>
            <a:xfrm>
              <a:off x="6168883" y="1428750"/>
              <a:ext cx="2406384" cy="807464"/>
            </a:xfrm>
            <a:prstGeom prst="roundRect">
              <a:avLst>
                <a:gd fmla="val 4579" name="adj"/>
              </a:avLst>
            </a:prstGeom>
            <a:solidFill>
              <a:srgbClr val="33928A"/>
            </a:solidFill>
            <a:ln>
              <a:noFill/>
            </a:ln>
          </p:spPr>
          <p:txBody>
            <a:bodyPr anchorCtr="0" anchor="b" bIns="91425"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Redis Master</a:t>
              </a:r>
              <a:endParaRPr b="1" i="0" sz="1200" u="none" cap="none" strike="noStrike">
                <a:solidFill>
                  <a:schemeClr val="lt1"/>
                </a:solidFill>
                <a:latin typeface="Source Sans Pro"/>
                <a:ea typeface="Source Sans Pro"/>
                <a:cs typeface="Source Sans Pro"/>
                <a:sym typeface="Source Sans Pro"/>
              </a:endParaRPr>
            </a:p>
          </p:txBody>
        </p:sp>
        <p:sp>
          <p:nvSpPr>
            <p:cNvPr id="1328" name="Google Shape;1328;p113"/>
            <p:cNvSpPr/>
            <p:nvPr/>
          </p:nvSpPr>
          <p:spPr>
            <a:xfrm>
              <a:off x="6248400" y="1504950"/>
              <a:ext cx="609599" cy="228600"/>
            </a:xfrm>
            <a:prstGeom prst="roundRect">
              <a:avLst>
                <a:gd fmla="val 16667" name="adj"/>
              </a:avLst>
            </a:prstGeom>
            <a:solidFill>
              <a:srgbClr val="00685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000" u="none" cap="none" strike="noStrike">
                  <a:solidFill>
                    <a:schemeClr val="lt1"/>
                  </a:solidFill>
                  <a:latin typeface="Source Sans Pro"/>
                  <a:ea typeface="Source Sans Pro"/>
                  <a:cs typeface="Source Sans Pro"/>
                  <a:sym typeface="Source Sans Pro"/>
                </a:rPr>
                <a:t>AGENT</a:t>
              </a:r>
              <a:endParaRPr/>
            </a:p>
          </p:txBody>
        </p:sp>
        <p:grpSp>
          <p:nvGrpSpPr>
            <p:cNvPr id="1329" name="Google Shape;1329;p113"/>
            <p:cNvGrpSpPr/>
            <p:nvPr/>
          </p:nvGrpSpPr>
          <p:grpSpPr>
            <a:xfrm>
              <a:off x="8176597" y="1504950"/>
              <a:ext cx="333373" cy="228600"/>
              <a:chOff x="7558089" y="1504950"/>
              <a:chExt cx="333373" cy="228600"/>
            </a:xfrm>
          </p:grpSpPr>
          <p:sp>
            <p:nvSpPr>
              <p:cNvPr id="1330" name="Google Shape;1330;p113"/>
              <p:cNvSpPr/>
              <p:nvPr/>
            </p:nvSpPr>
            <p:spPr>
              <a:xfrm>
                <a:off x="7573959" y="1504950"/>
                <a:ext cx="304799" cy="228600"/>
              </a:xfrm>
              <a:prstGeom prst="roundRect">
                <a:avLst>
                  <a:gd fmla="val 16667"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Source Sans Pro"/>
                  <a:ea typeface="Source Sans Pro"/>
                  <a:cs typeface="Source Sans Pro"/>
                  <a:sym typeface="Source Sans Pro"/>
                </a:endParaRPr>
              </a:p>
            </p:txBody>
          </p:sp>
          <p:sp>
            <p:nvSpPr>
              <p:cNvPr id="1331" name="Google Shape;1331;p113"/>
              <p:cNvSpPr/>
              <p:nvPr/>
            </p:nvSpPr>
            <p:spPr>
              <a:xfrm>
                <a:off x="7558089" y="1524000"/>
                <a:ext cx="333373" cy="188119"/>
              </a:xfrm>
              <a:custGeom>
                <a:rect b="b" l="l" r="r" t="t"/>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grpSp>
        <p:nvGrpSpPr>
          <p:cNvPr id="1332" name="Google Shape;1332;p113"/>
          <p:cNvGrpSpPr/>
          <p:nvPr/>
        </p:nvGrpSpPr>
        <p:grpSpPr>
          <a:xfrm>
            <a:off x="6168883" y="2198433"/>
            <a:ext cx="2406384" cy="807464"/>
            <a:chOff x="6168883" y="2297685"/>
            <a:chExt cx="2406384" cy="807464"/>
          </a:xfrm>
        </p:grpSpPr>
        <p:sp>
          <p:nvSpPr>
            <p:cNvPr id="1333" name="Google Shape;1333;p113"/>
            <p:cNvSpPr/>
            <p:nvPr/>
          </p:nvSpPr>
          <p:spPr>
            <a:xfrm>
              <a:off x="6168883" y="2297685"/>
              <a:ext cx="2406384" cy="807464"/>
            </a:xfrm>
            <a:prstGeom prst="roundRect">
              <a:avLst>
                <a:gd fmla="val 4579" name="adj"/>
              </a:avLst>
            </a:prstGeom>
            <a:solidFill>
              <a:srgbClr val="33928A"/>
            </a:solidFill>
            <a:ln>
              <a:noFill/>
            </a:ln>
          </p:spPr>
          <p:txBody>
            <a:bodyPr anchorCtr="0" anchor="b" bIns="91425"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Redis Slave</a:t>
              </a:r>
              <a:endParaRPr b="1" i="0" sz="1200" u="none" cap="none" strike="noStrike">
                <a:solidFill>
                  <a:schemeClr val="lt1"/>
                </a:solidFill>
                <a:latin typeface="Source Sans Pro"/>
                <a:ea typeface="Source Sans Pro"/>
                <a:cs typeface="Source Sans Pro"/>
                <a:sym typeface="Source Sans Pro"/>
              </a:endParaRPr>
            </a:p>
          </p:txBody>
        </p:sp>
        <p:sp>
          <p:nvSpPr>
            <p:cNvPr id="1334" name="Google Shape;1334;p113"/>
            <p:cNvSpPr/>
            <p:nvPr/>
          </p:nvSpPr>
          <p:spPr>
            <a:xfrm>
              <a:off x="6248400" y="2373885"/>
              <a:ext cx="609599" cy="228600"/>
            </a:xfrm>
            <a:prstGeom prst="roundRect">
              <a:avLst>
                <a:gd fmla="val 16667" name="adj"/>
              </a:avLst>
            </a:prstGeom>
            <a:solidFill>
              <a:srgbClr val="00685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000" u="none" cap="none" strike="noStrike">
                  <a:solidFill>
                    <a:schemeClr val="lt1"/>
                  </a:solidFill>
                  <a:latin typeface="Source Sans Pro"/>
                  <a:ea typeface="Source Sans Pro"/>
                  <a:cs typeface="Source Sans Pro"/>
                  <a:sym typeface="Source Sans Pro"/>
                </a:rPr>
                <a:t>AGENT</a:t>
              </a:r>
              <a:endParaRPr/>
            </a:p>
          </p:txBody>
        </p:sp>
        <p:grpSp>
          <p:nvGrpSpPr>
            <p:cNvPr id="1335" name="Google Shape;1335;p113"/>
            <p:cNvGrpSpPr/>
            <p:nvPr/>
          </p:nvGrpSpPr>
          <p:grpSpPr>
            <a:xfrm>
              <a:off x="8176597" y="2373886"/>
              <a:ext cx="333373" cy="228600"/>
              <a:chOff x="7558089" y="1504950"/>
              <a:chExt cx="333373" cy="228600"/>
            </a:xfrm>
          </p:grpSpPr>
          <p:sp>
            <p:nvSpPr>
              <p:cNvPr id="1336" name="Google Shape;1336;p113"/>
              <p:cNvSpPr/>
              <p:nvPr/>
            </p:nvSpPr>
            <p:spPr>
              <a:xfrm>
                <a:off x="7573959" y="1504950"/>
                <a:ext cx="304799" cy="228600"/>
              </a:xfrm>
              <a:prstGeom prst="roundRect">
                <a:avLst>
                  <a:gd fmla="val 16667"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Source Sans Pro"/>
                  <a:ea typeface="Source Sans Pro"/>
                  <a:cs typeface="Source Sans Pro"/>
                  <a:sym typeface="Source Sans Pro"/>
                </a:endParaRPr>
              </a:p>
            </p:txBody>
          </p:sp>
          <p:sp>
            <p:nvSpPr>
              <p:cNvPr id="1337" name="Google Shape;1337;p113"/>
              <p:cNvSpPr/>
              <p:nvPr/>
            </p:nvSpPr>
            <p:spPr>
              <a:xfrm>
                <a:off x="7558089" y="1524000"/>
                <a:ext cx="333373" cy="188119"/>
              </a:xfrm>
              <a:custGeom>
                <a:rect b="b" l="l" r="r" t="t"/>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grpSp>
        <p:nvGrpSpPr>
          <p:cNvPr id="1338" name="Google Shape;1338;p113"/>
          <p:cNvGrpSpPr/>
          <p:nvPr/>
        </p:nvGrpSpPr>
        <p:grpSpPr>
          <a:xfrm>
            <a:off x="6168883" y="3181350"/>
            <a:ext cx="2406384" cy="807464"/>
            <a:chOff x="6168883" y="3181350"/>
            <a:chExt cx="2406384" cy="807464"/>
          </a:xfrm>
        </p:grpSpPr>
        <p:sp>
          <p:nvSpPr>
            <p:cNvPr id="1339" name="Google Shape;1339;p113"/>
            <p:cNvSpPr/>
            <p:nvPr/>
          </p:nvSpPr>
          <p:spPr>
            <a:xfrm>
              <a:off x="6168883" y="3181350"/>
              <a:ext cx="2406384" cy="807464"/>
            </a:xfrm>
            <a:prstGeom prst="roundRect">
              <a:avLst>
                <a:gd fmla="val 4579" name="adj"/>
              </a:avLst>
            </a:prstGeom>
            <a:solidFill>
              <a:srgbClr val="33928A"/>
            </a:solidFill>
            <a:ln>
              <a:noFill/>
            </a:ln>
          </p:spPr>
          <p:txBody>
            <a:bodyPr anchorCtr="0" anchor="b" bIns="91425"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Redis Slave</a:t>
              </a:r>
              <a:endParaRPr b="1" i="0" sz="1200" u="none" cap="none" strike="noStrike">
                <a:solidFill>
                  <a:schemeClr val="lt1"/>
                </a:solidFill>
                <a:latin typeface="Source Sans Pro"/>
                <a:ea typeface="Source Sans Pro"/>
                <a:cs typeface="Source Sans Pro"/>
                <a:sym typeface="Source Sans Pro"/>
              </a:endParaRPr>
            </a:p>
          </p:txBody>
        </p:sp>
        <p:sp>
          <p:nvSpPr>
            <p:cNvPr id="1340" name="Google Shape;1340;p113"/>
            <p:cNvSpPr/>
            <p:nvPr/>
          </p:nvSpPr>
          <p:spPr>
            <a:xfrm>
              <a:off x="6248400" y="3257550"/>
              <a:ext cx="609599" cy="228600"/>
            </a:xfrm>
            <a:prstGeom prst="roundRect">
              <a:avLst>
                <a:gd fmla="val 16667" name="adj"/>
              </a:avLst>
            </a:prstGeom>
            <a:solidFill>
              <a:srgbClr val="00685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Font typeface="Source Sans Pro"/>
                <a:buNone/>
              </a:pPr>
              <a:r>
                <a:rPr b="1" i="0" lang="en-US" sz="1000" u="none" cap="none" strike="noStrike">
                  <a:solidFill>
                    <a:schemeClr val="lt1"/>
                  </a:solidFill>
                  <a:latin typeface="Source Sans Pro"/>
                  <a:ea typeface="Source Sans Pro"/>
                  <a:cs typeface="Source Sans Pro"/>
                  <a:sym typeface="Source Sans Pro"/>
                </a:rPr>
                <a:t>AGENT</a:t>
              </a:r>
              <a:endParaRPr/>
            </a:p>
          </p:txBody>
        </p:sp>
        <p:grpSp>
          <p:nvGrpSpPr>
            <p:cNvPr id="1341" name="Google Shape;1341;p113"/>
            <p:cNvGrpSpPr/>
            <p:nvPr/>
          </p:nvGrpSpPr>
          <p:grpSpPr>
            <a:xfrm>
              <a:off x="8177852" y="3257550"/>
              <a:ext cx="333373" cy="228600"/>
              <a:chOff x="7558089" y="1504950"/>
              <a:chExt cx="333373" cy="228600"/>
            </a:xfrm>
          </p:grpSpPr>
          <p:sp>
            <p:nvSpPr>
              <p:cNvPr id="1342" name="Google Shape;1342;p113"/>
              <p:cNvSpPr/>
              <p:nvPr/>
            </p:nvSpPr>
            <p:spPr>
              <a:xfrm>
                <a:off x="7573959" y="1504950"/>
                <a:ext cx="304799" cy="228600"/>
              </a:xfrm>
              <a:prstGeom prst="roundRect">
                <a:avLst>
                  <a:gd fmla="val 16667"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Source Sans Pro"/>
                  <a:ea typeface="Source Sans Pro"/>
                  <a:cs typeface="Source Sans Pro"/>
                  <a:sym typeface="Source Sans Pro"/>
                </a:endParaRPr>
              </a:p>
            </p:txBody>
          </p:sp>
          <p:sp>
            <p:nvSpPr>
              <p:cNvPr id="1343" name="Google Shape;1343;p113"/>
              <p:cNvSpPr/>
              <p:nvPr/>
            </p:nvSpPr>
            <p:spPr>
              <a:xfrm>
                <a:off x="7558089" y="1524000"/>
                <a:ext cx="333373" cy="188119"/>
              </a:xfrm>
              <a:custGeom>
                <a:rect b="b" l="l" r="r" t="t"/>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grpSp>
        <p:nvGrpSpPr>
          <p:cNvPr id="1344" name="Google Shape;1344;p113"/>
          <p:cNvGrpSpPr/>
          <p:nvPr/>
        </p:nvGrpSpPr>
        <p:grpSpPr>
          <a:xfrm>
            <a:off x="3686175" y="2464185"/>
            <a:ext cx="1838202" cy="443726"/>
            <a:chOff x="3429000" y="2464185"/>
            <a:chExt cx="1838202" cy="443726"/>
          </a:xfrm>
        </p:grpSpPr>
        <p:sp>
          <p:nvSpPr>
            <p:cNvPr id="1345" name="Google Shape;1345;p113"/>
            <p:cNvSpPr/>
            <p:nvPr/>
          </p:nvSpPr>
          <p:spPr>
            <a:xfrm>
              <a:off x="3429000" y="2464185"/>
              <a:ext cx="1838202" cy="443726"/>
            </a:xfrm>
            <a:prstGeom prst="roundRect">
              <a:avLst>
                <a:gd fmla="val 4579" name="adj"/>
              </a:avLst>
            </a:prstGeom>
            <a:solidFill>
              <a:srgbClr val="33928A"/>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Message Bus</a:t>
              </a:r>
              <a:endParaRPr/>
            </a:p>
          </p:txBody>
        </p:sp>
        <p:sp>
          <p:nvSpPr>
            <p:cNvPr id="1346" name="Google Shape;1346;p113"/>
            <p:cNvSpPr/>
            <p:nvPr/>
          </p:nvSpPr>
          <p:spPr>
            <a:xfrm rot="-10345447">
              <a:off x="3670460" y="2585196"/>
              <a:ext cx="239023" cy="210912"/>
            </a:xfrm>
            <a:custGeom>
              <a:rect b="b" l="l" r="r" t="t"/>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sp>
        <p:nvSpPr>
          <p:cNvPr id="1347" name="Google Shape;1347;p113"/>
          <p:cNvSpPr/>
          <p:nvPr/>
        </p:nvSpPr>
        <p:spPr>
          <a:xfrm>
            <a:off x="609599" y="1619250"/>
            <a:ext cx="2428875" cy="2369563"/>
          </a:xfrm>
          <a:prstGeom prst="roundRect">
            <a:avLst>
              <a:gd fmla="val 4579" name="adj"/>
            </a:avLst>
          </a:prstGeom>
          <a:solidFill>
            <a:srgbClr val="33928A"/>
          </a:solidFill>
          <a:ln>
            <a:noFill/>
          </a:ln>
        </p:spPr>
        <p:txBody>
          <a:bodyPr anchorCtr="0" anchor="t" bIns="0" lIns="320025" spcFirstLastPara="1" rIns="0" wrap="square" tIns="91425">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Health Monitor</a:t>
            </a:r>
            <a:endParaRPr/>
          </a:p>
        </p:txBody>
      </p:sp>
      <p:sp>
        <p:nvSpPr>
          <p:cNvPr id="1348" name="Google Shape;1348;p113"/>
          <p:cNvSpPr/>
          <p:nvPr/>
        </p:nvSpPr>
        <p:spPr>
          <a:xfrm>
            <a:off x="721749" y="1740555"/>
            <a:ext cx="221226" cy="195188"/>
          </a:xfrm>
          <a:prstGeom prst="hear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49" name="Google Shape;1349;p113"/>
          <p:cNvSpPr/>
          <p:nvPr/>
        </p:nvSpPr>
        <p:spPr>
          <a:xfrm>
            <a:off x="721749" y="2042951"/>
            <a:ext cx="1897626" cy="1835025"/>
          </a:xfrm>
          <a:prstGeom prst="roundRect">
            <a:avLst>
              <a:gd fmla="val 2320" name="adj"/>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Responses:</a:t>
            </a:r>
            <a:endParaRPr/>
          </a:p>
        </p:txBody>
      </p:sp>
      <p:cxnSp>
        <p:nvCxnSpPr>
          <p:cNvPr id="1350" name="Google Shape;1350;p113"/>
          <p:cNvCxnSpPr/>
          <p:nvPr/>
        </p:nvCxnSpPr>
        <p:spPr>
          <a:xfrm>
            <a:off x="721749" y="2347752"/>
            <a:ext cx="1897626" cy="0"/>
          </a:xfrm>
          <a:prstGeom prst="straightConnector1">
            <a:avLst/>
          </a:prstGeom>
          <a:noFill/>
          <a:ln cap="flat" cmpd="sng" w="19050">
            <a:solidFill>
              <a:schemeClr val="lt1"/>
            </a:solidFill>
            <a:prstDash val="solid"/>
            <a:round/>
            <a:headEnd len="sm" w="sm" type="none"/>
            <a:tailEnd len="sm" w="sm" type="none"/>
          </a:ln>
        </p:spPr>
      </p:cxnSp>
      <p:cxnSp>
        <p:nvCxnSpPr>
          <p:cNvPr id="1351" name="Google Shape;1351;p113"/>
          <p:cNvCxnSpPr/>
          <p:nvPr/>
        </p:nvCxnSpPr>
        <p:spPr>
          <a:xfrm>
            <a:off x="721749" y="2601852"/>
            <a:ext cx="1897626" cy="0"/>
          </a:xfrm>
          <a:prstGeom prst="straightConnector1">
            <a:avLst/>
          </a:prstGeom>
          <a:noFill/>
          <a:ln cap="flat" cmpd="sng" w="19050">
            <a:solidFill>
              <a:schemeClr val="lt1"/>
            </a:solidFill>
            <a:prstDash val="solid"/>
            <a:round/>
            <a:headEnd len="sm" w="sm" type="none"/>
            <a:tailEnd len="sm" w="sm" type="none"/>
          </a:ln>
        </p:spPr>
      </p:cxnSp>
      <p:cxnSp>
        <p:nvCxnSpPr>
          <p:cNvPr id="1352" name="Google Shape;1352;p113"/>
          <p:cNvCxnSpPr/>
          <p:nvPr/>
        </p:nvCxnSpPr>
        <p:spPr>
          <a:xfrm>
            <a:off x="721749" y="2856252"/>
            <a:ext cx="1897626" cy="0"/>
          </a:xfrm>
          <a:prstGeom prst="straightConnector1">
            <a:avLst/>
          </a:prstGeom>
          <a:noFill/>
          <a:ln cap="flat" cmpd="sng" w="19050">
            <a:solidFill>
              <a:schemeClr val="lt1"/>
            </a:solidFill>
            <a:prstDash val="solid"/>
            <a:round/>
            <a:headEnd len="sm" w="sm" type="none"/>
            <a:tailEnd len="sm" w="sm" type="none"/>
          </a:ln>
        </p:spPr>
      </p:cxnSp>
      <p:cxnSp>
        <p:nvCxnSpPr>
          <p:cNvPr id="1353" name="Google Shape;1353;p113"/>
          <p:cNvCxnSpPr/>
          <p:nvPr/>
        </p:nvCxnSpPr>
        <p:spPr>
          <a:xfrm>
            <a:off x="721749" y="3110652"/>
            <a:ext cx="1897626" cy="0"/>
          </a:xfrm>
          <a:prstGeom prst="straightConnector1">
            <a:avLst/>
          </a:prstGeom>
          <a:noFill/>
          <a:ln cap="flat" cmpd="sng" w="19050">
            <a:solidFill>
              <a:schemeClr val="lt1"/>
            </a:solidFill>
            <a:prstDash val="solid"/>
            <a:round/>
            <a:headEnd len="sm" w="sm" type="none"/>
            <a:tailEnd len="sm" w="sm" type="none"/>
          </a:ln>
        </p:spPr>
      </p:cxnSp>
      <p:sp>
        <p:nvSpPr>
          <p:cNvPr id="1354" name="Google Shape;1354;p113"/>
          <p:cNvSpPr txBox="1"/>
          <p:nvPr/>
        </p:nvSpPr>
        <p:spPr>
          <a:xfrm>
            <a:off x="821065" y="2310484"/>
            <a:ext cx="575799"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pager</a:t>
            </a:r>
            <a:endParaRPr/>
          </a:p>
        </p:txBody>
      </p:sp>
      <p:sp>
        <p:nvSpPr>
          <p:cNvPr id="1355" name="Google Shape;1355;p113"/>
          <p:cNvSpPr txBox="1"/>
          <p:nvPr/>
        </p:nvSpPr>
        <p:spPr>
          <a:xfrm>
            <a:off x="821065" y="2575097"/>
            <a:ext cx="550151"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email</a:t>
            </a:r>
            <a:endParaRPr/>
          </a:p>
        </p:txBody>
      </p:sp>
      <p:sp>
        <p:nvSpPr>
          <p:cNvPr id="1356" name="Google Shape;1356;p113"/>
          <p:cNvSpPr txBox="1"/>
          <p:nvPr/>
        </p:nvSpPr>
        <p:spPr>
          <a:xfrm>
            <a:off x="821065" y="2836816"/>
            <a:ext cx="899605"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monitoring</a:t>
            </a:r>
            <a:endParaRPr/>
          </a:p>
        </p:txBody>
      </p:sp>
      <p:sp>
        <p:nvSpPr>
          <p:cNvPr id="1357" name="Google Shape;1357;p113"/>
          <p:cNvSpPr txBox="1"/>
          <p:nvPr/>
        </p:nvSpPr>
        <p:spPr>
          <a:xfrm>
            <a:off x="821065" y="3091043"/>
            <a:ext cx="952504"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resurector</a:t>
            </a:r>
            <a:endParaRPr/>
          </a:p>
        </p:txBody>
      </p:sp>
      <p:cxnSp>
        <p:nvCxnSpPr>
          <p:cNvPr id="1358" name="Google Shape;1358;p113"/>
          <p:cNvCxnSpPr/>
          <p:nvPr/>
        </p:nvCxnSpPr>
        <p:spPr>
          <a:xfrm>
            <a:off x="721749" y="3368042"/>
            <a:ext cx="1897626" cy="0"/>
          </a:xfrm>
          <a:prstGeom prst="straightConnector1">
            <a:avLst/>
          </a:prstGeom>
          <a:noFill/>
          <a:ln cap="flat" cmpd="sng" w="19050">
            <a:solidFill>
              <a:schemeClr val="lt1"/>
            </a:solidFill>
            <a:prstDash val="solid"/>
            <a:round/>
            <a:headEnd len="sm" w="sm" type="none"/>
            <a:tailEnd len="sm" w="sm" type="none"/>
          </a:ln>
        </p:spPr>
      </p:cxnSp>
      <p:sp>
        <p:nvSpPr>
          <p:cNvPr id="1359" name="Google Shape;1359;p113"/>
          <p:cNvSpPr txBox="1"/>
          <p:nvPr/>
        </p:nvSpPr>
        <p:spPr>
          <a:xfrm>
            <a:off x="821065" y="3348433"/>
            <a:ext cx="338554" cy="276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85D"/>
              </a:buClr>
              <a:buFont typeface="Source Sans Pro"/>
              <a:buNone/>
            </a:pPr>
            <a:r>
              <a:rPr b="0" i="0" lang="en-US" sz="1200" u="none" cap="none" strike="noStrike">
                <a:solidFill>
                  <a:srgbClr val="00685D"/>
                </a:solidFill>
                <a:latin typeface="Source Sans Pro"/>
                <a:ea typeface="Source Sans Pro"/>
                <a:cs typeface="Source Sans Pro"/>
                <a:sym typeface="Source Sans Pro"/>
              </a:rPr>
              <a:t>…</a:t>
            </a:r>
            <a:endParaRPr/>
          </a:p>
        </p:txBody>
      </p:sp>
      <p:grpSp>
        <p:nvGrpSpPr>
          <p:cNvPr id="1360" name="Google Shape;1360;p113"/>
          <p:cNvGrpSpPr/>
          <p:nvPr/>
        </p:nvGrpSpPr>
        <p:grpSpPr>
          <a:xfrm>
            <a:off x="3686175" y="1624649"/>
            <a:ext cx="1838202" cy="443726"/>
            <a:chOff x="4876800" y="2326964"/>
            <a:chExt cx="1838202" cy="443726"/>
          </a:xfrm>
        </p:grpSpPr>
        <p:sp>
          <p:nvSpPr>
            <p:cNvPr id="1361" name="Google Shape;1361;p113"/>
            <p:cNvSpPr/>
            <p:nvPr/>
          </p:nvSpPr>
          <p:spPr>
            <a:xfrm>
              <a:off x="4876800" y="2326964"/>
              <a:ext cx="1838202" cy="443726"/>
            </a:xfrm>
            <a:prstGeom prst="roundRect">
              <a:avLst>
                <a:gd fmla="val 4579" name="adj"/>
              </a:avLst>
            </a:prstGeom>
            <a:solidFill>
              <a:srgbClr val="33928A"/>
            </a:solidFill>
            <a:ln>
              <a:noFill/>
            </a:ln>
          </p:spPr>
          <p:txBody>
            <a:bodyPr anchorCtr="0" anchor="ctr" bIns="0" lIns="320025" spcFirstLastPara="1" rIns="0" wrap="square" tIns="0">
              <a:noAutofit/>
            </a:bodyPr>
            <a:lstStyle/>
            <a:p>
              <a:pPr indent="0" lvl="0" marL="0" marR="0" rtl="0" algn="l">
                <a:lnSpc>
                  <a:spcPct val="100000"/>
                </a:lnSpc>
                <a:spcBef>
                  <a:spcPts val="0"/>
                </a:spcBef>
                <a:spcAft>
                  <a:spcPts val="0"/>
                </a:spcAft>
                <a:buClr>
                  <a:schemeClr val="lt1"/>
                </a:buClr>
                <a:buFont typeface="Source Sans Pro"/>
                <a:buNone/>
              </a:pPr>
              <a:r>
                <a:rPr b="1" i="0" lang="en-US" sz="1200" u="none" cap="none" strike="noStrike">
                  <a:solidFill>
                    <a:schemeClr val="lt1"/>
                  </a:solidFill>
                  <a:latin typeface="Source Sans Pro"/>
                  <a:ea typeface="Source Sans Pro"/>
                  <a:cs typeface="Source Sans Pro"/>
                  <a:sym typeface="Source Sans Pro"/>
                </a:rPr>
                <a:t>     BOSH Director</a:t>
              </a:r>
              <a:endParaRPr/>
            </a:p>
          </p:txBody>
        </p:sp>
        <p:sp>
          <p:nvSpPr>
            <p:cNvPr id="1362" name="Google Shape;1362;p113"/>
            <p:cNvSpPr/>
            <p:nvPr/>
          </p:nvSpPr>
          <p:spPr>
            <a:xfrm>
              <a:off x="5138230" y="2430983"/>
              <a:ext cx="199082" cy="265670"/>
            </a:xfrm>
            <a:custGeom>
              <a:rect b="b" l="l" r="r" t="t"/>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nvGrpSpPr>
          <p:cNvPr id="1363" name="Google Shape;1363;p113"/>
          <p:cNvGrpSpPr/>
          <p:nvPr/>
        </p:nvGrpSpPr>
        <p:grpSpPr>
          <a:xfrm>
            <a:off x="646489" y="1105736"/>
            <a:ext cx="1198915" cy="499971"/>
            <a:chOff x="646489" y="1105736"/>
            <a:chExt cx="1198915" cy="499971"/>
          </a:xfrm>
        </p:grpSpPr>
        <p:sp>
          <p:nvSpPr>
            <p:cNvPr id="1364" name="Google Shape;1364;p113"/>
            <p:cNvSpPr/>
            <p:nvPr/>
          </p:nvSpPr>
          <p:spPr>
            <a:xfrm>
              <a:off x="1041698" y="1105736"/>
              <a:ext cx="408499" cy="219563"/>
            </a:xfrm>
            <a:custGeom>
              <a:rect b="b" l="l" r="r" t="t"/>
              <a:pathLst>
                <a:path extrusionOk="0" h="120000" w="12000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7F7F7F"/>
                </a:solidFill>
                <a:latin typeface="Source Sans Pro"/>
                <a:ea typeface="Source Sans Pro"/>
                <a:cs typeface="Source Sans Pro"/>
                <a:sym typeface="Source Sans Pro"/>
              </a:endParaRPr>
            </a:p>
          </p:txBody>
        </p:sp>
        <p:sp>
          <p:nvSpPr>
            <p:cNvPr id="1365" name="Google Shape;1365;p113"/>
            <p:cNvSpPr txBox="1"/>
            <p:nvPr/>
          </p:nvSpPr>
          <p:spPr>
            <a:xfrm>
              <a:off x="646489" y="1328709"/>
              <a:ext cx="1198915" cy="276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2831"/>
                </a:buClr>
                <a:buFont typeface="Source Sans Pro"/>
                <a:buNone/>
              </a:pPr>
              <a:r>
                <a:rPr b="1" i="0" lang="en-US" sz="1200" u="none" cap="none" strike="noStrike">
                  <a:solidFill>
                    <a:srgbClr val="1B2831"/>
                  </a:solidFill>
                  <a:latin typeface="Source Sans Pro"/>
                  <a:ea typeface="Source Sans Pro"/>
                  <a:cs typeface="Source Sans Pro"/>
                  <a:sym typeface="Source Sans Pro"/>
                </a:rPr>
                <a:t>Desired State</a:t>
              </a:r>
              <a:endParaRPr/>
            </a:p>
          </p:txBody>
        </p:sp>
      </p:grpSp>
      <p:grpSp>
        <p:nvGrpSpPr>
          <p:cNvPr id="1366" name="Google Shape;1366;p113"/>
          <p:cNvGrpSpPr/>
          <p:nvPr/>
        </p:nvGrpSpPr>
        <p:grpSpPr>
          <a:xfrm>
            <a:off x="1869732" y="1105736"/>
            <a:ext cx="1090787" cy="496562"/>
            <a:chOff x="1869732" y="1105736"/>
            <a:chExt cx="1090787" cy="496562"/>
          </a:xfrm>
        </p:grpSpPr>
        <p:sp>
          <p:nvSpPr>
            <p:cNvPr id="1367" name="Google Shape;1367;p113"/>
            <p:cNvSpPr/>
            <p:nvPr/>
          </p:nvSpPr>
          <p:spPr>
            <a:xfrm>
              <a:off x="2210875" y="1105736"/>
              <a:ext cx="408499" cy="219563"/>
            </a:xfrm>
            <a:custGeom>
              <a:rect b="b" l="l" r="r" t="t"/>
              <a:pathLst>
                <a:path extrusionOk="0" h="120000" w="12000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7F7F7F"/>
                </a:solidFill>
                <a:latin typeface="Source Sans Pro"/>
                <a:ea typeface="Source Sans Pro"/>
                <a:cs typeface="Source Sans Pro"/>
                <a:sym typeface="Source Sans Pro"/>
              </a:endParaRPr>
            </a:p>
          </p:txBody>
        </p:sp>
        <p:sp>
          <p:nvSpPr>
            <p:cNvPr id="1368" name="Google Shape;1368;p113"/>
            <p:cNvSpPr txBox="1"/>
            <p:nvPr/>
          </p:nvSpPr>
          <p:spPr>
            <a:xfrm>
              <a:off x="1869732" y="1325300"/>
              <a:ext cx="1090787" cy="276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2831"/>
                </a:buClr>
                <a:buFont typeface="Source Sans Pro"/>
                <a:buNone/>
              </a:pPr>
              <a:r>
                <a:rPr b="1" i="0" lang="en-US" sz="1200" u="none" cap="none" strike="noStrike">
                  <a:solidFill>
                    <a:srgbClr val="1B2831"/>
                  </a:solidFill>
                  <a:latin typeface="Source Sans Pro"/>
                  <a:ea typeface="Source Sans Pro"/>
                  <a:cs typeface="Source Sans Pro"/>
                  <a:sym typeface="Source Sans Pro"/>
                </a:rPr>
                <a:t>Actual State</a:t>
              </a:r>
              <a:endParaRPr/>
            </a:p>
          </p:txBody>
        </p:sp>
      </p:grpSp>
      <p:grpSp>
        <p:nvGrpSpPr>
          <p:cNvPr id="1369" name="Google Shape;1369;p113"/>
          <p:cNvGrpSpPr/>
          <p:nvPr/>
        </p:nvGrpSpPr>
        <p:grpSpPr>
          <a:xfrm>
            <a:off x="5524377" y="1619249"/>
            <a:ext cx="644506" cy="1965833"/>
            <a:chOff x="5524377" y="1619249"/>
            <a:chExt cx="644506" cy="1965833"/>
          </a:xfrm>
        </p:grpSpPr>
        <p:cxnSp>
          <p:nvCxnSpPr>
            <p:cNvPr id="1370" name="Google Shape;1370;p113"/>
            <p:cNvCxnSpPr>
              <a:stCxn id="1327" idx="1"/>
            </p:cNvCxnSpPr>
            <p:nvPr/>
          </p:nvCxnSpPr>
          <p:spPr>
            <a:xfrm flipH="1">
              <a:off x="5524483" y="1619249"/>
              <a:ext cx="644400" cy="844800"/>
            </a:xfrm>
            <a:prstGeom prst="straightConnector1">
              <a:avLst/>
            </a:prstGeom>
            <a:noFill/>
            <a:ln cap="flat" cmpd="sng" w="19050">
              <a:solidFill>
                <a:srgbClr val="7F7F7F"/>
              </a:solidFill>
              <a:prstDash val="solid"/>
              <a:round/>
              <a:headEnd len="sm" w="sm" type="none"/>
              <a:tailEnd len="lg" w="lg" type="triangle"/>
            </a:ln>
          </p:spPr>
        </p:cxnSp>
        <p:cxnSp>
          <p:nvCxnSpPr>
            <p:cNvPr id="1371" name="Google Shape;1371;p113"/>
            <p:cNvCxnSpPr>
              <a:endCxn id="1345" idx="3"/>
            </p:cNvCxnSpPr>
            <p:nvPr/>
          </p:nvCxnSpPr>
          <p:spPr>
            <a:xfrm rot="10800000">
              <a:off x="5524377" y="2686048"/>
              <a:ext cx="644400" cy="0"/>
            </a:xfrm>
            <a:prstGeom prst="straightConnector1">
              <a:avLst/>
            </a:prstGeom>
            <a:noFill/>
            <a:ln cap="flat" cmpd="sng" w="19050">
              <a:solidFill>
                <a:srgbClr val="7F7F7F"/>
              </a:solidFill>
              <a:prstDash val="solid"/>
              <a:round/>
              <a:headEnd len="sm" w="sm" type="none"/>
              <a:tailEnd len="lg" w="lg" type="triangle"/>
            </a:ln>
          </p:spPr>
        </p:cxnSp>
        <p:cxnSp>
          <p:nvCxnSpPr>
            <p:cNvPr id="1372" name="Google Shape;1372;p113"/>
            <p:cNvCxnSpPr>
              <a:stCxn id="1339" idx="1"/>
            </p:cNvCxnSpPr>
            <p:nvPr/>
          </p:nvCxnSpPr>
          <p:spPr>
            <a:xfrm rot="10800000">
              <a:off x="5524483" y="2907982"/>
              <a:ext cx="644400" cy="677100"/>
            </a:xfrm>
            <a:prstGeom prst="straightConnector1">
              <a:avLst/>
            </a:prstGeom>
            <a:noFill/>
            <a:ln cap="flat" cmpd="sng" w="19050">
              <a:solidFill>
                <a:srgbClr val="7F7F7F"/>
              </a:solidFill>
              <a:prstDash val="solid"/>
              <a:round/>
              <a:headEnd len="sm" w="sm" type="none"/>
              <a:tailEnd len="lg" w="lg" type="triangle"/>
            </a:ln>
          </p:spPr>
        </p:cxnSp>
      </p:grpSp>
      <p:cxnSp>
        <p:nvCxnSpPr>
          <p:cNvPr id="1373" name="Google Shape;1373;p113"/>
          <p:cNvCxnSpPr>
            <a:stCxn id="1345" idx="1"/>
          </p:cNvCxnSpPr>
          <p:nvPr/>
        </p:nvCxnSpPr>
        <p:spPr>
          <a:xfrm rot="10800000">
            <a:off x="3038475" y="2686048"/>
            <a:ext cx="647700" cy="0"/>
          </a:xfrm>
          <a:prstGeom prst="straightConnector1">
            <a:avLst/>
          </a:prstGeom>
          <a:noFill/>
          <a:ln cap="flat" cmpd="sng" w="19050">
            <a:solidFill>
              <a:srgbClr val="7F7F7F"/>
            </a:solidFill>
            <a:prstDash val="solid"/>
            <a:round/>
            <a:headEnd len="sm" w="sm" type="none"/>
            <a:tailEnd len="lg" w="lg" type="triangle"/>
          </a:ln>
        </p:spPr>
      </p:cxnSp>
      <p:cxnSp>
        <p:nvCxnSpPr>
          <p:cNvPr id="1374" name="Google Shape;1374;p113"/>
          <p:cNvCxnSpPr/>
          <p:nvPr/>
        </p:nvCxnSpPr>
        <p:spPr>
          <a:xfrm rot="10800000">
            <a:off x="3038472" y="1828623"/>
            <a:ext cx="647700" cy="0"/>
          </a:xfrm>
          <a:prstGeom prst="straightConnector1">
            <a:avLst/>
          </a:prstGeom>
          <a:noFill/>
          <a:ln cap="flat" cmpd="sng" w="19050">
            <a:solidFill>
              <a:srgbClr val="7F7F7F"/>
            </a:solidFill>
            <a:prstDash val="solid"/>
            <a:round/>
            <a:headEnd len="sm" w="sm" type="none"/>
            <a:tailEnd len="lg" w="lg" type="triangle"/>
          </a:ln>
        </p:spPr>
      </p:cxnSp>
      <p:cxnSp>
        <p:nvCxnSpPr>
          <p:cNvPr id="1375" name="Google Shape;1375;p113"/>
          <p:cNvCxnSpPr/>
          <p:nvPr/>
        </p:nvCxnSpPr>
        <p:spPr>
          <a:xfrm rot="10800000">
            <a:off x="3038472" y="1944107"/>
            <a:ext cx="647700" cy="0"/>
          </a:xfrm>
          <a:prstGeom prst="straightConnector1">
            <a:avLst/>
          </a:prstGeom>
          <a:noFill/>
          <a:ln cap="flat" cmpd="sng" w="19050">
            <a:solidFill>
              <a:srgbClr val="7F7F7F"/>
            </a:solidFill>
            <a:prstDash val="solid"/>
            <a:round/>
            <a:headEnd len="lg" w="lg" type="triangle"/>
            <a:tailEnd len="sm" w="sm" type="none"/>
          </a:ln>
        </p:spPr>
      </p:cxnSp>
      <p:grpSp>
        <p:nvGrpSpPr>
          <p:cNvPr id="1376" name="Google Shape;1376;p113"/>
          <p:cNvGrpSpPr/>
          <p:nvPr/>
        </p:nvGrpSpPr>
        <p:grpSpPr>
          <a:xfrm>
            <a:off x="3169175" y="1107626"/>
            <a:ext cx="416578" cy="416578"/>
            <a:chOff x="3169175" y="1107626"/>
            <a:chExt cx="416578" cy="416578"/>
          </a:xfrm>
        </p:grpSpPr>
        <p:sp>
          <p:nvSpPr>
            <p:cNvPr id="1377" name="Google Shape;1377;p113"/>
            <p:cNvSpPr/>
            <p:nvPr/>
          </p:nvSpPr>
          <p:spPr>
            <a:xfrm>
              <a:off x="3169175" y="1107626"/>
              <a:ext cx="416578" cy="41657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nvGrpSpPr>
            <p:cNvPr id="1378" name="Google Shape;1378;p113"/>
            <p:cNvGrpSpPr/>
            <p:nvPr/>
          </p:nvGrpSpPr>
          <p:grpSpPr>
            <a:xfrm>
              <a:off x="3196489" y="1134940"/>
              <a:ext cx="361950" cy="361950"/>
              <a:chOff x="4876800" y="325437"/>
              <a:chExt cx="483965" cy="483965"/>
            </a:xfrm>
          </p:grpSpPr>
          <p:sp>
            <p:nvSpPr>
              <p:cNvPr id="1379" name="Google Shape;1379;p113"/>
              <p:cNvSpPr/>
              <p:nvPr/>
            </p:nvSpPr>
            <p:spPr>
              <a:xfrm rot="5400000">
                <a:off x="4995305" y="444248"/>
                <a:ext cx="246950" cy="269056"/>
              </a:xfrm>
              <a:custGeom>
                <a:rect b="b" l="l" r="r" t="t"/>
                <a:pathLst>
                  <a:path extrusionOk="0" h="120000" w="12000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Source Sans Pro"/>
                  <a:ea typeface="Source Sans Pro"/>
                  <a:cs typeface="Source Sans Pro"/>
                  <a:sym typeface="Source Sans Pro"/>
                </a:endParaRPr>
              </a:p>
            </p:txBody>
          </p:sp>
          <p:sp>
            <p:nvSpPr>
              <p:cNvPr id="1380" name="Google Shape;1380;p113"/>
              <p:cNvSpPr/>
              <p:nvPr/>
            </p:nvSpPr>
            <p:spPr>
              <a:xfrm>
                <a:off x="4876800" y="325437"/>
                <a:ext cx="483965" cy="483965"/>
              </a:xfrm>
              <a:custGeom>
                <a:rect b="b" l="l" r="r" t="t"/>
                <a:pathLst>
                  <a:path extrusionOk="0" h="120000" w="12000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grpSp>
      </p:grpSp>
      <p:sp>
        <p:nvSpPr>
          <p:cNvPr id="1381" name="Google Shape;1381;p113"/>
          <p:cNvSpPr/>
          <p:nvPr/>
        </p:nvSpPr>
        <p:spPr>
          <a:xfrm>
            <a:off x="6651170" y="1710877"/>
            <a:ext cx="206829" cy="215718"/>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82" name="Google Shape;1382;p113"/>
          <p:cNvSpPr/>
          <p:nvPr/>
        </p:nvSpPr>
        <p:spPr>
          <a:xfrm>
            <a:off x="6754584" y="2703085"/>
            <a:ext cx="206829" cy="215718"/>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83" name="Google Shape;1383;p113"/>
          <p:cNvSpPr/>
          <p:nvPr/>
        </p:nvSpPr>
        <p:spPr>
          <a:xfrm>
            <a:off x="6803569" y="3662258"/>
            <a:ext cx="206829" cy="215718"/>
          </a:xfrm>
          <a:custGeom>
            <a:rect b="b" l="l" r="r" t="t"/>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384" name="Google Shape;1384;p113"/>
          <p:cNvSpPr/>
          <p:nvPr/>
        </p:nvSpPr>
        <p:spPr>
          <a:xfrm>
            <a:off x="5460801" y="851076"/>
            <a:ext cx="965598" cy="554940"/>
          </a:xfrm>
          <a:custGeom>
            <a:rect b="b" l="l" r="r" t="t"/>
            <a:pathLst>
              <a:path extrusionOk="0" h="120000" w="12000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cap="flat" cmpd="sng" w="12700">
            <a:solidFill>
              <a:srgbClr val="7F7F7F"/>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7F7F7F"/>
              </a:solidFill>
              <a:latin typeface="Source Sans Pro"/>
              <a:ea typeface="Source Sans Pro"/>
              <a:cs typeface="Source Sans Pro"/>
              <a:sym typeface="Source Sans Pro"/>
            </a:endParaRPr>
          </a:p>
        </p:txBody>
      </p:sp>
      <p:cxnSp>
        <p:nvCxnSpPr>
          <p:cNvPr id="1385" name="Google Shape;1385;p113"/>
          <p:cNvCxnSpPr/>
          <p:nvPr/>
        </p:nvCxnSpPr>
        <p:spPr>
          <a:xfrm flipH="1" rot="10800000">
            <a:off x="4605276" y="1215449"/>
            <a:ext cx="855600" cy="409200"/>
          </a:xfrm>
          <a:prstGeom prst="curvedConnector2">
            <a:avLst/>
          </a:prstGeom>
          <a:noFill/>
          <a:ln cap="flat" cmpd="sng" w="19050">
            <a:solidFill>
              <a:srgbClr val="7F7F7F"/>
            </a:solidFill>
            <a:prstDash val="solid"/>
            <a:round/>
            <a:headEnd len="sm" w="sm" type="none"/>
            <a:tailEnd len="lg" w="lg" type="triangle"/>
          </a:ln>
        </p:spPr>
      </p:cxnSp>
      <p:cxnSp>
        <p:nvCxnSpPr>
          <p:cNvPr id="1386" name="Google Shape;1386;p113"/>
          <p:cNvCxnSpPr>
            <a:stCxn id="1357" idx="3"/>
          </p:cNvCxnSpPr>
          <p:nvPr/>
        </p:nvCxnSpPr>
        <p:spPr>
          <a:xfrm flipH="1" rot="10800000">
            <a:off x="1773569" y="2043042"/>
            <a:ext cx="1867500" cy="1186500"/>
          </a:xfrm>
          <a:prstGeom prst="straightConnector1">
            <a:avLst/>
          </a:prstGeom>
          <a:noFill/>
          <a:ln cap="flat" cmpd="sng" w="19050">
            <a:solidFill>
              <a:srgbClr val="7F7F7F"/>
            </a:solidFill>
            <a:prstDash val="solid"/>
            <a:round/>
            <a:headEnd len="sm" w="sm" type="none"/>
            <a:tailEnd len="lg" w="lg" type="triangle"/>
          </a:ln>
        </p:spPr>
      </p:cxnSp>
      <p:sp>
        <p:nvSpPr>
          <p:cNvPr id="1387" name="Google Shape;1387;p113"/>
          <p:cNvSpPr txBox="1"/>
          <p:nvPr/>
        </p:nvSpPr>
        <p:spPr>
          <a:xfrm>
            <a:off x="5701622" y="1026382"/>
            <a:ext cx="48395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38A7E"/>
              </a:buClr>
              <a:buFont typeface="Arial"/>
              <a:buNone/>
            </a:pPr>
            <a:r>
              <a:rPr b="0" i="0" lang="en-US" sz="1400" u="none" cap="none" strike="noStrike">
                <a:solidFill>
                  <a:srgbClr val="138A7E"/>
                </a:solidFill>
                <a:latin typeface="Arial"/>
                <a:ea typeface="Arial"/>
                <a:cs typeface="Arial"/>
                <a:sym typeface="Arial"/>
              </a:rPr>
              <a:t>CPI</a:t>
            </a:r>
            <a:endParaRPr b="0" i="0" sz="1400" u="none" cap="none" strike="noStrike">
              <a:solidFill>
                <a:srgbClr val="138A7E"/>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14"/>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Disabling manually the Resurrector</a:t>
            </a:r>
            <a:endParaRPr b="0" i="0" sz="3200" u="none" cap="none" strike="noStrike">
              <a:solidFill>
                <a:srgbClr val="138A7E"/>
              </a:solidFill>
              <a:latin typeface="Arial"/>
              <a:ea typeface="Arial"/>
              <a:cs typeface="Arial"/>
              <a:sym typeface="Arial"/>
            </a:endParaRPr>
          </a:p>
        </p:txBody>
      </p:sp>
      <p:sp>
        <p:nvSpPr>
          <p:cNvPr id="1394" name="Google Shape;1394;p114"/>
          <p:cNvSpPr txBox="1"/>
          <p:nvPr>
            <p:ph idx="1" type="body"/>
          </p:nvPr>
        </p:nvSpPr>
        <p:spPr>
          <a:xfrm>
            <a:off x="201671" y="910283"/>
            <a:ext cx="6339003"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vm resurrection job index on|off”</a:t>
            </a:r>
            <a:endParaRPr/>
          </a:p>
        </p:txBody>
      </p:sp>
      <p:pic>
        <p:nvPicPr>
          <p:cNvPr descr="Screen Shot 2016-01-10 at 15.51.45.png" id="1395" name="Google Shape;1395;p114"/>
          <p:cNvPicPr preferRelativeResize="0"/>
          <p:nvPr/>
        </p:nvPicPr>
        <p:blipFill rotWithShape="1">
          <a:blip r:embed="rId3">
            <a:alphaModFix/>
          </a:blip>
          <a:srcRect b="0" l="0" r="0" t="0"/>
          <a:stretch/>
        </p:blipFill>
        <p:spPr>
          <a:xfrm>
            <a:off x="273443" y="1325354"/>
            <a:ext cx="8741545" cy="27228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15"/>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Manual repair with Cloud Check</a:t>
            </a:r>
            <a:endParaRPr b="0" i="0" sz="3200" u="none" cap="none" strike="noStrike">
              <a:solidFill>
                <a:srgbClr val="138A7E"/>
              </a:solidFill>
              <a:latin typeface="Arial"/>
              <a:ea typeface="Arial"/>
              <a:cs typeface="Arial"/>
              <a:sym typeface="Arial"/>
            </a:endParaRPr>
          </a:p>
        </p:txBody>
      </p:sp>
      <p:sp>
        <p:nvSpPr>
          <p:cNvPr id="1402" name="Google Shape;1402;p115"/>
          <p:cNvSpPr txBox="1"/>
          <p:nvPr>
            <p:ph idx="1" type="body"/>
          </p:nvPr>
        </p:nvSpPr>
        <p:spPr>
          <a:xfrm>
            <a:off x="163517" y="953888"/>
            <a:ext cx="8742701" cy="35266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2200" u="none" cap="none" strike="noStrike">
                <a:solidFill>
                  <a:schemeClr val="lt1"/>
                </a:solidFill>
                <a:latin typeface="Arial"/>
                <a:ea typeface="Arial"/>
                <a:cs typeface="Arial"/>
                <a:sym typeface="Arial"/>
              </a:rPr>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enabled.</a:t>
            </a:r>
            <a:endParaRPr/>
          </a:p>
          <a:p>
            <a:pPr indent="-179388" lvl="0" marL="179388" marR="0" rtl="0" algn="l">
              <a:lnSpc>
                <a:spcPct val="100000"/>
              </a:lnSpc>
              <a:spcBef>
                <a:spcPts val="56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VM is missing</a:t>
            </a:r>
            <a:endParaRPr/>
          </a:p>
          <a:p>
            <a:pPr indent="-179388" lvl="0" marL="179388" marR="0" rtl="0" algn="l">
              <a:lnSpc>
                <a:spcPct val="100000"/>
              </a:lnSpc>
              <a:spcBef>
                <a:spcPts val="56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VM is not responsive (unresponsive agent)</a:t>
            </a:r>
            <a:endParaRPr/>
          </a:p>
          <a:p>
            <a:pPr indent="-179388" lvl="0" marL="179388" marR="0" rtl="0" algn="l">
              <a:lnSpc>
                <a:spcPct val="100000"/>
              </a:lnSpc>
              <a:spcBef>
                <a:spcPts val="56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Persistent Disk is not attached</a:t>
            </a:r>
            <a:endParaRPr/>
          </a:p>
          <a:p>
            <a:pPr indent="-179388" lvl="0" marL="179388" marR="0" rtl="0" algn="l">
              <a:lnSpc>
                <a:spcPct val="100000"/>
              </a:lnSpc>
              <a:spcBef>
                <a:spcPts val="560"/>
              </a:spcBef>
              <a:spcAft>
                <a:spcPts val="0"/>
              </a:spcAft>
              <a:buClr>
                <a:schemeClr val="lt1"/>
              </a:buClr>
              <a:buSzPts val="2200"/>
              <a:buFont typeface="Arial"/>
              <a:buChar char="•"/>
            </a:pPr>
            <a:r>
              <a:rPr b="0" i="0" lang="en-US" sz="2200" u="none" cap="none" strike="noStrike">
                <a:solidFill>
                  <a:schemeClr val="lt1"/>
                </a:solidFill>
                <a:latin typeface="Arial"/>
                <a:ea typeface="Arial"/>
                <a:cs typeface="Arial"/>
                <a:sym typeface="Arial"/>
              </a:rPr>
              <a:t>Persistent Disk is missing</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16"/>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Manual repair with Cloud Check</a:t>
            </a:r>
            <a:endParaRPr b="0" i="0" sz="3200" u="none" cap="none" strike="noStrike">
              <a:solidFill>
                <a:srgbClr val="138A7E"/>
              </a:solidFill>
              <a:latin typeface="Arial"/>
              <a:ea typeface="Arial"/>
              <a:cs typeface="Arial"/>
              <a:sym typeface="Arial"/>
            </a:endParaRPr>
          </a:p>
        </p:txBody>
      </p:sp>
      <p:sp>
        <p:nvSpPr>
          <p:cNvPr id="1409" name="Google Shape;1409;p116"/>
          <p:cNvSpPr txBox="1"/>
          <p:nvPr>
            <p:ph idx="1" type="body"/>
          </p:nvPr>
        </p:nvSpPr>
        <p:spPr>
          <a:xfrm>
            <a:off x="201671" y="910283"/>
            <a:ext cx="6339003" cy="4578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bosh cck</a:t>
            </a:r>
            <a:endParaRPr/>
          </a:p>
        </p:txBody>
      </p:sp>
      <p:pic>
        <p:nvPicPr>
          <p:cNvPr descr="Screen Shot 2016-01-10 at 15.57.01.png" id="1410" name="Google Shape;1410;p116"/>
          <p:cNvPicPr preferRelativeResize="0"/>
          <p:nvPr/>
        </p:nvPicPr>
        <p:blipFill rotWithShape="1">
          <a:blip r:embed="rId3">
            <a:alphaModFix/>
          </a:blip>
          <a:srcRect b="0" l="0" r="0" t="0"/>
          <a:stretch/>
        </p:blipFill>
        <p:spPr>
          <a:xfrm>
            <a:off x="1226376" y="992045"/>
            <a:ext cx="6941021" cy="351040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17"/>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VM Configuration Locations</a:t>
            </a:r>
            <a:endParaRPr/>
          </a:p>
        </p:txBody>
      </p:sp>
      <p:sp>
        <p:nvSpPr>
          <p:cNvPr id="1417" name="Google Shape;1417;p117"/>
          <p:cNvSpPr txBox="1"/>
          <p:nvPr>
            <p:ph idx="1" type="body"/>
          </p:nvPr>
        </p:nvSpPr>
        <p:spPr>
          <a:xfrm>
            <a:off x="201671" y="910283"/>
            <a:ext cx="8704548" cy="3635674"/>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/var/vcap/bosh/log/current</a:t>
            </a:r>
            <a:r>
              <a:rPr b="0" i="0" lang="en-US" sz="2800" u="none" cap="none" strike="noStrike">
                <a:solidFill>
                  <a:schemeClr val="lt1"/>
                </a:solidFill>
                <a:latin typeface="Arial"/>
                <a:ea typeface="Arial"/>
                <a:cs typeface="Arial"/>
                <a:sym typeface="Arial"/>
              </a:rPr>
              <a:t>: current BOSH agent log</a:t>
            </a:r>
            <a:endParaRPr/>
          </a:p>
          <a:p>
            <a:pPr indent="-1587" lvl="0" marL="179388" marR="0" rtl="0" algn="l">
              <a:lnSpc>
                <a:spcPct val="100000"/>
              </a:lnSpc>
              <a:spcBef>
                <a:spcPts val="560"/>
              </a:spcBef>
              <a:spcAft>
                <a:spcPts val="0"/>
              </a:spcAft>
              <a:buClr>
                <a:schemeClr val="lt1"/>
              </a:buClr>
              <a:buSzPts val="2800"/>
              <a:buFont typeface="Arial"/>
              <a:buNone/>
            </a:pPr>
            <a:r>
              <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/var/vcap/monit/monit.log: </a:t>
            </a:r>
            <a:r>
              <a:rPr b="0" i="0" lang="en-US" sz="2800" u="none" cap="none" strike="noStrike">
                <a:solidFill>
                  <a:schemeClr val="lt1"/>
                </a:solidFill>
                <a:latin typeface="Arial"/>
                <a:ea typeface="Arial"/>
                <a:cs typeface="Arial"/>
                <a:sym typeface="Arial"/>
              </a:rPr>
              <a:t>Monit activity log. Includes information about starts, stops, restarts, etc. of release job processes monitored by Monit</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18"/>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VM Configuration Locations</a:t>
            </a:r>
            <a:endParaRPr/>
          </a:p>
        </p:txBody>
      </p:sp>
      <p:sp>
        <p:nvSpPr>
          <p:cNvPr id="1424" name="Google Shape;1424;p118"/>
          <p:cNvSpPr txBox="1"/>
          <p:nvPr>
            <p:ph idx="1" type="body"/>
          </p:nvPr>
        </p:nvSpPr>
        <p:spPr>
          <a:xfrm>
            <a:off x="201671" y="910283"/>
            <a:ext cx="8704548" cy="3635674"/>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/var/vcap/jobs</a:t>
            </a:r>
            <a:r>
              <a:rPr b="0" i="0" lang="en-US" sz="2800" u="none" cap="none" strike="noStrike">
                <a:solidFill>
                  <a:schemeClr val="lt1"/>
                </a:solidFill>
                <a:latin typeface="Arial"/>
                <a:ea typeface="Arial"/>
                <a:cs typeface="Arial"/>
                <a:sym typeface="Arial"/>
              </a:rPr>
              <a:t>: contains evaluated release jobs for the assigned deployment job</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/var/vcap/packages</a:t>
            </a:r>
            <a:r>
              <a:rPr b="0" i="0" lang="en-US" sz="2800" u="none" cap="none" strike="noStrike">
                <a:solidFill>
                  <a:schemeClr val="lt1"/>
                </a:solidFill>
                <a:latin typeface="Arial"/>
                <a:ea typeface="Arial"/>
                <a:cs typeface="Arial"/>
                <a:sym typeface="Arial"/>
              </a:rPr>
              <a:t>: contains enabled release packages for the assigned deployment job</a:t>
            </a:r>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/var/vcap/data</a:t>
            </a:r>
            <a:r>
              <a:rPr b="0" i="0" lang="en-US" sz="2800" u="none" cap="none" strike="noStrike">
                <a:solidFill>
                  <a:schemeClr val="lt1"/>
                </a:solidFill>
                <a:latin typeface="Arial"/>
                <a:ea typeface="Arial"/>
                <a:cs typeface="Arial"/>
                <a:sym typeface="Arial"/>
              </a:rPr>
              <a:t>: used by the release jobs to keep </a:t>
            </a:r>
            <a:r>
              <a:rPr b="0" i="1" lang="en-US" sz="2800" u="none" cap="none" strike="noStrike">
                <a:solidFill>
                  <a:schemeClr val="lt1"/>
                </a:solidFill>
                <a:latin typeface="Arial"/>
                <a:ea typeface="Arial"/>
                <a:cs typeface="Arial"/>
                <a:sym typeface="Arial"/>
              </a:rPr>
              <a:t>ephemeral</a:t>
            </a:r>
            <a:r>
              <a:rPr b="0" i="0" lang="en-US" sz="2800" u="none" cap="none" strike="noStrike">
                <a:solidFill>
                  <a:schemeClr val="lt1"/>
                </a:solidFill>
                <a:latin typeface="Arial"/>
                <a:ea typeface="Arial"/>
                <a:cs typeface="Arial"/>
                <a:sym typeface="Arial"/>
              </a:rPr>
              <a:t> data</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/var/vcap/store</a:t>
            </a:r>
            <a:r>
              <a:rPr b="0" i="0" lang="en-US" sz="2800" u="none" cap="none" strike="noStrike">
                <a:solidFill>
                  <a:schemeClr val="lt1"/>
                </a:solidFill>
                <a:latin typeface="Arial"/>
                <a:ea typeface="Arial"/>
                <a:cs typeface="Arial"/>
                <a:sym typeface="Arial"/>
              </a:rPr>
              <a:t>: used by the release jobs to keep </a:t>
            </a:r>
            <a:r>
              <a:rPr b="0" i="1" lang="en-US" sz="2800" u="none" cap="none" strike="noStrike">
                <a:solidFill>
                  <a:schemeClr val="lt1"/>
                </a:solidFill>
                <a:latin typeface="Arial"/>
                <a:ea typeface="Arial"/>
                <a:cs typeface="Arial"/>
                <a:sym typeface="Arial"/>
              </a:rPr>
              <a:t>persistent</a:t>
            </a:r>
            <a:r>
              <a:rPr b="0" i="0" lang="en-US" sz="2800" u="none" cap="none" strike="noStrike">
                <a:solidFill>
                  <a:schemeClr val="lt1"/>
                </a:solidFill>
                <a:latin typeface="Arial"/>
                <a:ea typeface="Arial"/>
                <a:cs typeface="Arial"/>
                <a:sym typeface="Arial"/>
              </a:rPr>
              <a:t> data</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19"/>
          <p:cNvSpPr txBox="1"/>
          <p:nvPr>
            <p:ph type="title"/>
          </p:nvPr>
        </p:nvSpPr>
        <p:spPr>
          <a:xfrm>
            <a:off x="163517" y="320039"/>
            <a:ext cx="8742702" cy="36355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Arial"/>
              <a:buNone/>
            </a:pPr>
            <a:r>
              <a:rPr b="0" i="0" lang="en-US" sz="3200" u="none" cap="none" strike="noStrike">
                <a:solidFill>
                  <a:srgbClr val="138A7E"/>
                </a:solidFill>
                <a:latin typeface="Arial"/>
                <a:ea typeface="Arial"/>
                <a:cs typeface="Arial"/>
                <a:sym typeface="Arial"/>
              </a:rPr>
              <a:t>VM Configuration Locations</a:t>
            </a:r>
            <a:endParaRPr/>
          </a:p>
        </p:txBody>
      </p:sp>
      <p:sp>
        <p:nvSpPr>
          <p:cNvPr id="1431" name="Google Shape;1431;p119"/>
          <p:cNvSpPr txBox="1"/>
          <p:nvPr>
            <p:ph idx="1" type="body"/>
          </p:nvPr>
        </p:nvSpPr>
        <p:spPr>
          <a:xfrm>
            <a:off x="201671" y="910283"/>
            <a:ext cx="8704548" cy="3635674"/>
          </a:xfrm>
          <a:prstGeom prst="rect">
            <a:avLst/>
          </a:prstGeom>
          <a:noFill/>
          <a:ln>
            <a:noFill/>
          </a:ln>
        </p:spPr>
        <p:txBody>
          <a:bodyPr anchorCtr="0" anchor="t" bIns="91425" lIns="91425" spcFirstLastPara="1" rIns="91425" wrap="square" tIns="91425">
            <a:noAutofit/>
          </a:bodyPr>
          <a:lstStyle/>
          <a:p>
            <a:pPr indent="-179388" lvl="0" marL="179388" marR="0" rtl="0" algn="l">
              <a:lnSpc>
                <a:spcPct val="100000"/>
              </a:lnSpc>
              <a:spcBef>
                <a:spcPts val="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/var/vcap/sys/run</a:t>
            </a:r>
            <a:r>
              <a:rPr b="0" i="0" lang="en-US" sz="2800" u="none" cap="none" strike="noStrike">
                <a:solidFill>
                  <a:schemeClr val="lt1"/>
                </a:solidFill>
                <a:latin typeface="Arial"/>
                <a:ea typeface="Arial"/>
                <a:cs typeface="Arial"/>
                <a:sym typeface="Arial"/>
              </a:rPr>
              <a:t>: directory that is used by the release jobs to keep miscellaneous ephemeral data about currently running processes, for example, pid and lock files</a:t>
            </a:r>
            <a:endParaRPr b="0" i="0" sz="2800" u="none" cap="none" strike="noStrike">
              <a:solidFill>
                <a:schemeClr val="lt1"/>
              </a:solidFill>
              <a:latin typeface="Arial"/>
              <a:ea typeface="Arial"/>
              <a:cs typeface="Arial"/>
              <a:sym typeface="Arial"/>
            </a:endParaRPr>
          </a:p>
          <a:p>
            <a:pPr indent="-179388" lvl="0" marL="179388" marR="0" rtl="0" algn="l">
              <a:lnSpc>
                <a:spcPct val="100000"/>
              </a:lnSpc>
              <a:spcBef>
                <a:spcPts val="560"/>
              </a:spcBef>
              <a:spcAft>
                <a:spcPts val="0"/>
              </a:spcAft>
              <a:buClr>
                <a:schemeClr val="lt1"/>
              </a:buClr>
              <a:buSzPts val="2800"/>
              <a:buFont typeface="Arial"/>
              <a:buChar char="•"/>
            </a:pPr>
            <a:r>
              <a:rPr b="0" i="0" lang="en-US" sz="2800" u="none" cap="none" strike="noStrike">
                <a:solidFill>
                  <a:srgbClr val="138A7E"/>
                </a:solidFill>
                <a:latin typeface="Arial"/>
                <a:ea typeface="Arial"/>
                <a:cs typeface="Arial"/>
                <a:sym typeface="Arial"/>
              </a:rPr>
              <a:t>/var/vcap/sys/log</a:t>
            </a:r>
            <a:r>
              <a:rPr b="0" i="0" lang="en-US" sz="2800" u="none" cap="none" strike="noStrike">
                <a:solidFill>
                  <a:schemeClr val="lt1"/>
                </a:solidFill>
                <a:latin typeface="Arial"/>
                <a:ea typeface="Arial"/>
                <a:cs typeface="Arial"/>
                <a:sym typeface="Arial"/>
              </a:rPr>
              <a:t>: directory that is used by the release jobs to keep logs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